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ink/ink1.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5"/>
  </p:notesMasterIdLst>
  <p:handoutMasterIdLst>
    <p:handoutMasterId r:id="rId56"/>
  </p:handoutMasterIdLst>
  <p:sldIdLst>
    <p:sldId id="256" r:id="rId2"/>
    <p:sldId id="397" r:id="rId3"/>
    <p:sldId id="317" r:id="rId4"/>
    <p:sldId id="356" r:id="rId5"/>
    <p:sldId id="352" r:id="rId6"/>
    <p:sldId id="405" r:id="rId7"/>
    <p:sldId id="357" r:id="rId8"/>
    <p:sldId id="326" r:id="rId9"/>
    <p:sldId id="355" r:id="rId10"/>
    <p:sldId id="398" r:id="rId11"/>
    <p:sldId id="378" r:id="rId12"/>
    <p:sldId id="359" r:id="rId13"/>
    <p:sldId id="358" r:id="rId14"/>
    <p:sldId id="406" r:id="rId15"/>
    <p:sldId id="403" r:id="rId16"/>
    <p:sldId id="393" r:id="rId17"/>
    <p:sldId id="401" r:id="rId18"/>
    <p:sldId id="370" r:id="rId19"/>
    <p:sldId id="402" r:id="rId20"/>
    <p:sldId id="340" r:id="rId21"/>
    <p:sldId id="343" r:id="rId22"/>
    <p:sldId id="400" r:id="rId23"/>
    <p:sldId id="341" r:id="rId24"/>
    <p:sldId id="338" r:id="rId25"/>
    <p:sldId id="375" r:id="rId26"/>
    <p:sldId id="399" r:id="rId27"/>
    <p:sldId id="337" r:id="rId28"/>
    <p:sldId id="404" r:id="rId29"/>
    <p:sldId id="346" r:id="rId30"/>
    <p:sldId id="389" r:id="rId31"/>
    <p:sldId id="342" r:id="rId32"/>
    <p:sldId id="409" r:id="rId33"/>
    <p:sldId id="407" r:id="rId34"/>
    <p:sldId id="411" r:id="rId35"/>
    <p:sldId id="408" r:id="rId36"/>
    <p:sldId id="412" r:id="rId37"/>
    <p:sldId id="344" r:id="rId38"/>
    <p:sldId id="390" r:id="rId39"/>
    <p:sldId id="391" r:id="rId40"/>
    <p:sldId id="348" r:id="rId41"/>
    <p:sldId id="379" r:id="rId42"/>
    <p:sldId id="349" r:id="rId43"/>
    <p:sldId id="350" r:id="rId44"/>
    <p:sldId id="395" r:id="rId45"/>
    <p:sldId id="381" r:id="rId46"/>
    <p:sldId id="382" r:id="rId47"/>
    <p:sldId id="383" r:id="rId48"/>
    <p:sldId id="396" r:id="rId49"/>
    <p:sldId id="384" r:id="rId50"/>
    <p:sldId id="385" r:id="rId51"/>
    <p:sldId id="386" r:id="rId52"/>
    <p:sldId id="387" r:id="rId53"/>
    <p:sldId id="334" r:id="rId54"/>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CD767F-D6F3-4013-ABEF-B5B7D138B2A5}" v="122" dt="2020-10-13T20:11:42.2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90490"/>
  </p:normalViewPr>
  <p:slideViewPr>
    <p:cSldViewPr snapToGrid="0" snapToObjects="1">
      <p:cViewPr varScale="1">
        <p:scale>
          <a:sx n="93" d="100"/>
          <a:sy n="93" d="100"/>
        </p:scale>
        <p:origin x="246" y="90"/>
      </p:cViewPr>
      <p:guideLst/>
    </p:cSldViewPr>
  </p:slideViewPr>
  <p:outlineViewPr>
    <p:cViewPr>
      <p:scale>
        <a:sx n="33" d="100"/>
        <a:sy n="33" d="100"/>
      </p:scale>
      <p:origin x="0" y="-1208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23" d="100"/>
          <a:sy n="123" d="100"/>
        </p:scale>
        <p:origin x="167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dan D Levy" userId="S::jdlevy@ucsd.edu::135021ad-78b8-4c09-a456-9fea30c394df" providerId="AD" clId="Web-{ECCD767F-D6F3-4013-ABEF-B5B7D138B2A5}"/>
    <pc:docChg chg="addSld delSld modSld sldOrd">
      <pc:chgData name="Jordan D Levy" userId="S::jdlevy@ucsd.edu::135021ad-78b8-4c09-a456-9fea30c394df" providerId="AD" clId="Web-{ECCD767F-D6F3-4013-ABEF-B5B7D138B2A5}" dt="2020-10-13T20:11:42.207" v="119" actId="20577"/>
      <pc:docMkLst>
        <pc:docMk/>
      </pc:docMkLst>
      <pc:sldChg chg="modSp">
        <pc:chgData name="Jordan D Levy" userId="S::jdlevy@ucsd.edu::135021ad-78b8-4c09-a456-9fea30c394df" providerId="AD" clId="Web-{ECCD767F-D6F3-4013-ABEF-B5B7D138B2A5}" dt="2020-10-13T19:50:17.744" v="1" actId="1076"/>
        <pc:sldMkLst>
          <pc:docMk/>
          <pc:sldMk cId="190781761" sldId="256"/>
        </pc:sldMkLst>
        <pc:spChg chg="mod">
          <ac:chgData name="Jordan D Levy" userId="S::jdlevy@ucsd.edu::135021ad-78b8-4c09-a456-9fea30c394df" providerId="AD" clId="Web-{ECCD767F-D6F3-4013-ABEF-B5B7D138B2A5}" dt="2020-10-13T19:50:17.744" v="1" actId="1076"/>
          <ac:spMkLst>
            <pc:docMk/>
            <pc:sldMk cId="190781761" sldId="256"/>
            <ac:spMk id="10" creationId="{00000000-0000-0000-0000-000000000000}"/>
          </ac:spMkLst>
        </pc:spChg>
      </pc:sldChg>
      <pc:sldChg chg="modSp">
        <pc:chgData name="Jordan D Levy" userId="S::jdlevy@ucsd.edu::135021ad-78b8-4c09-a456-9fea30c394df" providerId="AD" clId="Web-{ECCD767F-D6F3-4013-ABEF-B5B7D138B2A5}" dt="2020-10-13T20:11:42.207" v="119" actId="20577"/>
        <pc:sldMkLst>
          <pc:docMk/>
          <pc:sldMk cId="1570117098" sldId="391"/>
        </pc:sldMkLst>
        <pc:spChg chg="mod">
          <ac:chgData name="Jordan D Levy" userId="S::jdlevy@ucsd.edu::135021ad-78b8-4c09-a456-9fea30c394df" providerId="AD" clId="Web-{ECCD767F-D6F3-4013-ABEF-B5B7D138B2A5}" dt="2020-10-13T20:11:42.207" v="119" actId="20577"/>
          <ac:spMkLst>
            <pc:docMk/>
            <pc:sldMk cId="1570117098" sldId="391"/>
            <ac:spMk id="10" creationId="{00000000-0000-0000-0000-000000000000}"/>
          </ac:spMkLst>
        </pc:spChg>
      </pc:sldChg>
      <pc:sldChg chg="new del">
        <pc:chgData name="Jordan D Levy" userId="S::jdlevy@ucsd.edu::135021ad-78b8-4c09-a456-9fea30c394df" providerId="AD" clId="Web-{ECCD767F-D6F3-4013-ABEF-B5B7D138B2A5}" dt="2020-10-13T20:02:19.160" v="3"/>
        <pc:sldMkLst>
          <pc:docMk/>
          <pc:sldMk cId="1489260972" sldId="405"/>
        </pc:sldMkLst>
      </pc:sldChg>
      <pc:sldChg chg="addSp delSp modSp add ord replId delAnim">
        <pc:chgData name="Jordan D Levy" userId="S::jdlevy@ucsd.edu::135021ad-78b8-4c09-a456-9fea30c394df" providerId="AD" clId="Web-{ECCD767F-D6F3-4013-ABEF-B5B7D138B2A5}" dt="2020-10-13T20:04:49.621" v="114" actId="20577"/>
        <pc:sldMkLst>
          <pc:docMk/>
          <pc:sldMk cId="3238686171" sldId="405"/>
        </pc:sldMkLst>
        <pc:spChg chg="mod">
          <ac:chgData name="Jordan D Levy" userId="S::jdlevy@ucsd.edu::135021ad-78b8-4c09-a456-9fea30c394df" providerId="AD" clId="Web-{ECCD767F-D6F3-4013-ABEF-B5B7D138B2A5}" dt="2020-10-13T20:04:02.072" v="34" actId="20577"/>
          <ac:spMkLst>
            <pc:docMk/>
            <pc:sldMk cId="3238686171" sldId="405"/>
            <ac:spMk id="2" creationId="{00000000-0000-0000-0000-000000000000}"/>
          </ac:spMkLst>
        </pc:spChg>
        <pc:spChg chg="add mod">
          <ac:chgData name="Jordan D Levy" userId="S::jdlevy@ucsd.edu::135021ad-78b8-4c09-a456-9fea30c394df" providerId="AD" clId="Web-{ECCD767F-D6F3-4013-ABEF-B5B7D138B2A5}" dt="2020-10-13T20:04:49.621" v="114" actId="20577"/>
          <ac:spMkLst>
            <pc:docMk/>
            <pc:sldMk cId="3238686171" sldId="405"/>
            <ac:spMk id="4" creationId="{BEE1D082-0922-4E8F-B18D-E78F61C4F4A7}"/>
          </ac:spMkLst>
        </pc:spChg>
        <pc:spChg chg="del">
          <ac:chgData name="Jordan D Levy" userId="S::jdlevy@ucsd.edu::135021ad-78b8-4c09-a456-9fea30c394df" providerId="AD" clId="Web-{ECCD767F-D6F3-4013-ABEF-B5B7D138B2A5}" dt="2020-10-13T20:04:06.135" v="39"/>
          <ac:spMkLst>
            <pc:docMk/>
            <pc:sldMk cId="3238686171" sldId="405"/>
            <ac:spMk id="7" creationId="{01D26962-ED43-F64B-8470-04442CFE4A8B}"/>
          </ac:spMkLst>
        </pc:spChg>
        <pc:spChg chg="del">
          <ac:chgData name="Jordan D Levy" userId="S::jdlevy@ucsd.edu::135021ad-78b8-4c09-a456-9fea30c394df" providerId="AD" clId="Web-{ECCD767F-D6F3-4013-ABEF-B5B7D138B2A5}" dt="2020-10-13T20:04:06.135" v="40"/>
          <ac:spMkLst>
            <pc:docMk/>
            <pc:sldMk cId="3238686171" sldId="405"/>
            <ac:spMk id="9" creationId="{00000000-0000-0000-0000-000000000000}"/>
          </ac:spMkLst>
        </pc:spChg>
        <pc:spChg chg="del">
          <ac:chgData name="Jordan D Levy" userId="S::jdlevy@ucsd.edu::135021ad-78b8-4c09-a456-9fea30c394df" providerId="AD" clId="Web-{ECCD767F-D6F3-4013-ABEF-B5B7D138B2A5}" dt="2020-10-13T20:04:06.135" v="38"/>
          <ac:spMkLst>
            <pc:docMk/>
            <pc:sldMk cId="3238686171" sldId="405"/>
            <ac:spMk id="10" creationId="{213C2600-54E7-284C-A309-F70AB2F2A241}"/>
          </ac:spMkLst>
        </pc:spChg>
        <pc:spChg chg="del">
          <ac:chgData name="Jordan D Levy" userId="S::jdlevy@ucsd.edu::135021ad-78b8-4c09-a456-9fea30c394df" providerId="AD" clId="Web-{ECCD767F-D6F3-4013-ABEF-B5B7D138B2A5}" dt="2020-10-13T20:04:06.135" v="37"/>
          <ac:spMkLst>
            <pc:docMk/>
            <pc:sldMk cId="3238686171" sldId="405"/>
            <ac:spMk id="11" creationId="{4EB4D097-637E-1D4B-9343-123E03F4E971}"/>
          </ac:spMkLst>
        </pc:spChg>
        <pc:spChg chg="del">
          <ac:chgData name="Jordan D Levy" userId="S::jdlevy@ucsd.edu::135021ad-78b8-4c09-a456-9fea30c394df" providerId="AD" clId="Web-{ECCD767F-D6F3-4013-ABEF-B5B7D138B2A5}" dt="2020-10-13T20:04:14.291" v="43"/>
          <ac:spMkLst>
            <pc:docMk/>
            <pc:sldMk cId="3238686171" sldId="405"/>
            <ac:spMk id="12" creationId="{2D5979EB-82EA-0142-9A25-6DFC429A85C7}"/>
          </ac:spMkLst>
        </pc:spChg>
        <pc:picChg chg="del">
          <ac:chgData name="Jordan D Levy" userId="S::jdlevy@ucsd.edu::135021ad-78b8-4c09-a456-9fea30c394df" providerId="AD" clId="Web-{ECCD767F-D6F3-4013-ABEF-B5B7D138B2A5}" dt="2020-10-13T20:04:06.150" v="41"/>
          <ac:picMkLst>
            <pc:docMk/>
            <pc:sldMk cId="3238686171" sldId="405"/>
            <ac:picMk id="6" creationId="{ED14707D-2BBC-3941-AA80-CA9D5F63D9D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D84F0F89-D4EC-47C7-931D-5650FB580470}">
      <dgm:prSet/>
      <dgm:spPr/>
      <dgm:t>
        <a:bodyPr/>
        <a:lstStyle/>
        <a:p>
          <a:r>
            <a:rPr lang="en-US" dirty="0"/>
            <a:t>Decision Trees</a:t>
          </a:r>
        </a:p>
      </dgm:t>
    </dgm:pt>
    <dgm:pt modelId="{AB733106-CFE8-46FF-8543-9F31259B461C}" type="parTrans" cxnId="{002AA4EC-E1C0-4E48-825D-6D7011459F0A}">
      <dgm:prSet/>
      <dgm:spPr/>
    </dgm:pt>
    <dgm:pt modelId="{58296B1C-D80C-4FB4-BCB9-6E95A578061B}" type="sibTrans" cxnId="{002AA4EC-E1C0-4E48-825D-6D7011459F0A}">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293223E9-29E2-4B92-8BC6-C10171A91EF5}" type="presOf" srcId="{D84F0F89-D4EC-47C7-931D-5650FB580470}" destId="{10C7E47A-1050-0945-ADE5-D2F55ACE18D3}" srcOrd="0" destOrd="8" presId="urn:microsoft.com/office/officeart/2005/8/layout/list1"/>
    <dgm:cxn modelId="{425633E9-0FBE-48D0-BC33-F283003E44DD}" srcId="{3852D533-95CB-4C1D-A734-627DC9D885DB}" destId="{E53D854D-FD2D-4900-8BDE-929AD21246C9}" srcOrd="0" destOrd="0" parTransId="{47412B03-DE95-4AEB-B53B-FBA6AD037E4F}" sibTransId="{E567C8CD-D359-4A70-A7D9-04EBCBF2DAC1}"/>
    <dgm:cxn modelId="{002AA4EC-E1C0-4E48-825D-6D7011459F0A}" srcId="{9AE3A920-058C-41A4-89F1-24663BC885AE}" destId="{D84F0F89-D4EC-47C7-931D-5650FB580470}" srcOrd="3" destOrd="0" parTransId="{AB733106-CFE8-46FF-8543-9F31259B461C}" sibTransId="{58296B1C-D80C-4FB4-BCB9-6E95A578061B}"/>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64C95A62-F13A-4423-8452-007F1318D445}">
      <dgm:prSet/>
      <dgm:spPr/>
      <dgm:t>
        <a:bodyPr/>
        <a:lstStyle/>
        <a:p>
          <a:r>
            <a:rPr lang="en-US" dirty="0"/>
            <a:t>Decision Trees</a:t>
          </a:r>
        </a:p>
      </dgm:t>
    </dgm:pt>
    <dgm:pt modelId="{7BFF4EAC-98F0-4B3D-B751-5E7A2CB98427}" type="parTrans" cxnId="{975775A0-7583-4184-8278-128160FB533B}">
      <dgm:prSet/>
      <dgm:spPr/>
    </dgm:pt>
    <dgm:pt modelId="{0ECB010C-B67B-4A19-A55D-79A7015484AB}" type="sibTrans" cxnId="{975775A0-7583-4184-8278-128160FB533B}">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68DB5E9D-76FE-4EF3-B7C5-7B9348321FA9}" type="presOf" srcId="{64C95A62-F13A-4423-8452-007F1318D445}" destId="{10C7E47A-1050-0945-ADE5-D2F55ACE18D3}" srcOrd="0" destOrd="8" presId="urn:microsoft.com/office/officeart/2005/8/layout/list1"/>
    <dgm:cxn modelId="{975775A0-7583-4184-8278-128160FB533B}" srcId="{9AE3A920-058C-41A4-89F1-24663BC885AE}" destId="{64C95A62-F13A-4423-8452-007F1318D445}" srcOrd="3" destOrd="0" parTransId="{7BFF4EAC-98F0-4B3D-B751-5E7A2CB98427}" sibTransId="{0ECB010C-B67B-4A19-A55D-79A7015484AB}"/>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2D88620E-C3EF-486C-8809-89A8A3215893}">
      <dgm:prSet/>
      <dgm:spPr/>
      <dgm:t>
        <a:bodyPr/>
        <a:lstStyle/>
        <a:p>
          <a:r>
            <a:rPr lang="en-US" dirty="0"/>
            <a:t>Decision Trees</a:t>
          </a:r>
        </a:p>
      </dgm:t>
    </dgm:pt>
    <dgm:pt modelId="{1B172D6D-48D5-42F5-A418-AC4D5318118B}" type="parTrans" cxnId="{33D6FF2D-526C-4E44-8EDA-2057B9740FDA}">
      <dgm:prSet/>
      <dgm:spPr/>
    </dgm:pt>
    <dgm:pt modelId="{ADE85688-3D6F-47EC-BC1E-E0E8D38E6F7B}" type="sibTrans" cxnId="{33D6FF2D-526C-4E44-8EDA-2057B9740FDA}">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33D6FF2D-526C-4E44-8EDA-2057B9740FDA}" srcId="{9AE3A920-058C-41A4-89F1-24663BC885AE}" destId="{2D88620E-C3EF-486C-8809-89A8A3215893}" srcOrd="3" destOrd="0" parTransId="{1B172D6D-48D5-42F5-A418-AC4D5318118B}" sibTransId="{ADE85688-3D6F-47EC-BC1E-E0E8D38E6F7B}"/>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678D4E95-1B9C-43E0-8459-AA1BD182F91C}" type="presOf" srcId="{2D88620E-C3EF-486C-8809-89A8A3215893}" destId="{10C7E47A-1050-0945-ADE5-D2F55ACE18D3}" srcOrd="0" destOrd="8"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BEBB61AF-7336-4935-821F-BD84B0D63A2F}">
      <dgm:prSet/>
      <dgm:spPr/>
      <dgm:t>
        <a:bodyPr/>
        <a:lstStyle/>
        <a:p>
          <a:r>
            <a:rPr lang="en-US" dirty="0"/>
            <a:t>Decision Trees</a:t>
          </a:r>
        </a:p>
      </dgm:t>
    </dgm:pt>
    <dgm:pt modelId="{FEB9D342-89F9-495A-93FB-A84C8A76023B}" type="parTrans" cxnId="{437F983A-6B55-4E90-890E-659DF106B7C9}">
      <dgm:prSet/>
      <dgm:spPr/>
    </dgm:pt>
    <dgm:pt modelId="{5EE99F9A-478B-406D-8D76-9CC8355683B2}" type="sibTrans" cxnId="{437F983A-6B55-4E90-890E-659DF106B7C9}">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437F983A-6B55-4E90-890E-659DF106B7C9}" srcId="{9AE3A920-058C-41A4-89F1-24663BC885AE}" destId="{BEBB61AF-7336-4935-821F-BD84B0D63A2F}" srcOrd="3" destOrd="0" parTransId="{FEB9D342-89F9-495A-93FB-A84C8A76023B}" sibTransId="{5EE99F9A-478B-406D-8D76-9CC8355683B2}"/>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649CEC5D-22BA-4F64-90AD-4AEEDE8A61E6}" type="presOf" srcId="{BEBB61AF-7336-4935-821F-BD84B0D63A2F}" destId="{10C7E47A-1050-0945-ADE5-D2F55ACE18D3}" srcOrd="0" destOrd="8" presId="urn:microsoft.com/office/officeart/2005/8/layout/list1"/>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CF7D4BF6-6C3F-49C5-AAF8-0469506C42A2}">
      <dgm:prSet/>
      <dgm:spPr/>
      <dgm:t>
        <a:bodyPr/>
        <a:lstStyle/>
        <a:p>
          <a:r>
            <a:rPr lang="en-US" dirty="0"/>
            <a:t>Decision Trees</a:t>
          </a:r>
        </a:p>
      </dgm:t>
    </dgm:pt>
    <dgm:pt modelId="{4B1D35E2-FD6C-42B1-ACCF-AF1D47A39DAE}" type="parTrans" cxnId="{D912F607-EF05-41CF-936D-3A099A5F159B}">
      <dgm:prSet/>
      <dgm:spPr/>
    </dgm:pt>
    <dgm:pt modelId="{BA5CD565-A5DB-447F-9A7E-4331DBC19EDE}" type="sibTrans" cxnId="{D912F607-EF05-41CF-936D-3A099A5F159B}">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D912F607-EF05-41CF-936D-3A099A5F159B}" srcId="{9AE3A920-058C-41A4-89F1-24663BC885AE}" destId="{CF7D4BF6-6C3F-49C5-AAF8-0469506C42A2}" srcOrd="3" destOrd="0" parTransId="{4B1D35E2-FD6C-42B1-ACCF-AF1D47A39DAE}" sibTransId="{BA5CD565-A5DB-447F-9A7E-4331DBC19EDE}"/>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D103B1F2-D97C-4454-A37D-CBA151ABAF49}" type="presOf" srcId="{CF7D4BF6-6C3F-49C5-AAF8-0469506C42A2}" destId="{10C7E47A-1050-0945-ADE5-D2F55ACE18D3}" srcOrd="0" destOrd="8" presId="urn:microsoft.com/office/officeart/2005/8/layout/list1"/>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b="1"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404EAC99-8197-4A03-A7BF-F26BB4C67A26}">
      <dgm:prSet/>
      <dgm:spPr/>
      <dgm:t>
        <a:bodyPr/>
        <a:lstStyle/>
        <a:p>
          <a:r>
            <a:rPr lang="en-US" dirty="0"/>
            <a:t>Decision Trees</a:t>
          </a:r>
        </a:p>
      </dgm:t>
    </dgm:pt>
    <dgm:pt modelId="{FF57D5A2-85B7-4333-A44F-A65C48AD4940}" type="parTrans" cxnId="{B95BB634-2828-46AE-928D-D9986B211E0A}">
      <dgm:prSet/>
      <dgm:spPr/>
      <dgm:t>
        <a:bodyPr/>
        <a:lstStyle/>
        <a:p>
          <a:endParaRPr lang="en-US"/>
        </a:p>
      </dgm:t>
    </dgm:pt>
    <dgm:pt modelId="{F5F2B43D-BAD5-4560-A609-50FAC10103E6}" type="sibTrans" cxnId="{B95BB634-2828-46AE-928D-D9986B211E0A}">
      <dgm:prSet/>
      <dgm:spPr/>
      <dgm:t>
        <a:bodyPr/>
        <a:lstStyle/>
        <a:p>
          <a:endParaRPr lang="en-US"/>
        </a:p>
      </dgm:t>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6429011B-4430-455A-ACBF-8C89BCFD2631}" type="presOf" srcId="{404EAC99-8197-4A03-A7BF-F26BB4C67A26}" destId="{10C7E47A-1050-0945-ADE5-D2F55ACE18D3}" srcOrd="0" destOrd="8"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B95BB634-2828-46AE-928D-D9986B211E0A}" srcId="{9AE3A920-058C-41A4-89F1-24663BC885AE}" destId="{404EAC99-8197-4A03-A7BF-F26BB4C67A26}" srcOrd="3" destOrd="0" parTransId="{FF57D5A2-85B7-4333-A44F-A65C48AD4940}" sibTransId="{F5F2B43D-BAD5-4560-A609-50FAC10103E6}"/>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b="1"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E401D3B6-28B3-4F12-83E6-4E96ABD5CF90}">
      <dgm:prSet/>
      <dgm:spPr/>
      <dgm:t>
        <a:bodyPr/>
        <a:lstStyle/>
        <a:p>
          <a:r>
            <a:rPr lang="en-US" dirty="0"/>
            <a:t>Decision Trees</a:t>
          </a:r>
        </a:p>
      </dgm:t>
    </dgm:pt>
    <dgm:pt modelId="{72A78890-C87E-4155-9FA8-1C83C5ABC881}" type="parTrans" cxnId="{57375C53-5554-4CCB-A333-801933962596}">
      <dgm:prSet/>
      <dgm:spPr/>
    </dgm:pt>
    <dgm:pt modelId="{CBD6841F-3C82-4155-9506-C0CA0221A38B}" type="sibTrans" cxnId="{57375C53-5554-4CCB-A333-801933962596}">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C3F81C23-CE09-4928-96E0-3506BB342A83}" type="presOf" srcId="{E401D3B6-28B3-4F12-83E6-4E96ABD5CF90}" destId="{10C7E47A-1050-0945-ADE5-D2F55ACE18D3}" srcOrd="0" destOrd="8"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7375C53-5554-4CCB-A333-801933962596}" srcId="{9AE3A920-058C-41A4-89F1-24663BC885AE}" destId="{E401D3B6-28B3-4F12-83E6-4E96ABD5CF90}" srcOrd="3" destOrd="0" parTransId="{72A78890-C87E-4155-9FA8-1C83C5ABC881}" sibTransId="{CBD6841F-3C82-4155-9506-C0CA0221A38B}"/>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b="1"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8849037E-3FC3-4D49-9459-C63AA6C014B1}">
      <dgm:prSet/>
      <dgm:spPr/>
      <dgm:t>
        <a:bodyPr/>
        <a:lstStyle/>
        <a:p>
          <a:r>
            <a:rPr lang="en-US" dirty="0"/>
            <a:t>Decision Trees</a:t>
          </a:r>
        </a:p>
      </dgm:t>
    </dgm:pt>
    <dgm:pt modelId="{D21E35C7-A65A-46EF-8059-93DF7241E1C5}" type="parTrans" cxnId="{04ED1579-261B-4931-9CF6-B9970057E991}">
      <dgm:prSet/>
      <dgm:spPr/>
      <dgm:t>
        <a:bodyPr/>
        <a:lstStyle/>
        <a:p>
          <a:endParaRPr lang="en-US"/>
        </a:p>
      </dgm:t>
    </dgm:pt>
    <dgm:pt modelId="{2C391137-B5DB-4F80-B4FB-FE4369F96DC2}" type="sibTrans" cxnId="{04ED1579-261B-4931-9CF6-B9970057E991}">
      <dgm:prSet/>
      <dgm:spPr/>
      <dgm:t>
        <a:bodyPr/>
        <a:lstStyle/>
        <a:p>
          <a:endParaRPr lang="en-US"/>
        </a:p>
      </dgm:t>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4ED1579-261B-4931-9CF6-B9970057E991}" srcId="{9AE3A920-058C-41A4-89F1-24663BC885AE}" destId="{8849037E-3FC3-4D49-9459-C63AA6C014B1}" srcOrd="3" destOrd="0" parTransId="{D21E35C7-A65A-46EF-8059-93DF7241E1C5}" sibTransId="{2C391137-B5DB-4F80-B4FB-FE4369F96DC2}"/>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3C8DB6E8-768C-4FE1-B8FD-93756A660FF7}" type="presOf" srcId="{8849037E-3FC3-4D49-9459-C63AA6C014B1}" destId="{10C7E47A-1050-0945-ADE5-D2F55ACE18D3}" srcOrd="0" destOrd="8" presId="urn:microsoft.com/office/officeart/2005/8/layout/list1"/>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b="1"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6ACA5002-5489-4106-AE51-5F9B7AD40F67}">
      <dgm:prSet/>
      <dgm:spPr/>
      <dgm:t>
        <a:bodyPr/>
        <a:lstStyle/>
        <a:p>
          <a:r>
            <a:rPr lang="en-US" dirty="0"/>
            <a:t>Decision Trees</a:t>
          </a:r>
        </a:p>
      </dgm:t>
    </dgm:pt>
    <dgm:pt modelId="{9186FEAF-0720-4965-B275-2B359E9371D1}" type="parTrans" cxnId="{B251FDAA-EABA-46ED-AB2C-1B3C9DC9DC25}">
      <dgm:prSet/>
      <dgm:spPr/>
      <dgm:t>
        <a:bodyPr/>
        <a:lstStyle/>
        <a:p>
          <a:endParaRPr lang="en-US"/>
        </a:p>
      </dgm:t>
    </dgm:pt>
    <dgm:pt modelId="{128191C2-B5EF-42C7-90E0-F1D5D3F22173}" type="sibTrans" cxnId="{B251FDAA-EABA-46ED-AB2C-1B3C9DC9DC25}">
      <dgm:prSet/>
      <dgm:spPr/>
      <dgm:t>
        <a:bodyPr/>
        <a:lstStyle/>
        <a:p>
          <a:endParaRPr lang="en-US"/>
        </a:p>
      </dgm:t>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7C39A624-C63E-4819-A47F-0A19643C73E8}" type="presOf" srcId="{6ACA5002-5489-4106-AE51-5F9B7AD40F67}" destId="{10C7E47A-1050-0945-ADE5-D2F55ACE18D3}" srcOrd="0" destOrd="8"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251FDAA-EABA-46ED-AB2C-1B3C9DC9DC25}" srcId="{9AE3A920-058C-41A4-89F1-24663BC885AE}" destId="{6ACA5002-5489-4106-AE51-5F9B7AD40F67}" srcOrd="3" destOrd="0" parTransId="{9186FEAF-0720-4965-B275-2B359E9371D1}" sibTransId="{128191C2-B5EF-42C7-90E0-F1D5D3F22173}"/>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b="1"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55D5C66A-7955-4D8E-B869-5FF9731C31B6}">
      <dgm:prSet/>
      <dgm:spPr/>
      <dgm:t>
        <a:bodyPr/>
        <a:lstStyle/>
        <a:p>
          <a:r>
            <a:rPr lang="en-US" dirty="0"/>
            <a:t>Decision Trees</a:t>
          </a:r>
        </a:p>
      </dgm:t>
    </dgm:pt>
    <dgm:pt modelId="{052EA098-0574-4577-BA65-2B6CD1C14130}" type="parTrans" cxnId="{41C43F9A-CBA0-4E90-8C60-75ED10431F78}">
      <dgm:prSet/>
      <dgm:spPr/>
      <dgm:t>
        <a:bodyPr/>
        <a:lstStyle/>
        <a:p>
          <a:endParaRPr lang="en-US"/>
        </a:p>
      </dgm:t>
    </dgm:pt>
    <dgm:pt modelId="{B3E4DAF9-DA0E-4B2C-A6BB-698F46DAC233}" type="sibTrans" cxnId="{41C43F9A-CBA0-4E90-8C60-75ED10431F78}">
      <dgm:prSet/>
      <dgm:spPr/>
      <dgm:t>
        <a:bodyPr/>
        <a:lstStyle/>
        <a:p>
          <a:endParaRPr lang="en-US"/>
        </a:p>
      </dgm:t>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BEC9385B-6CEB-45B4-BAE4-3AA6A22DBDB1}" type="presOf" srcId="{55D5C66A-7955-4D8E-B869-5FF9731C31B6}" destId="{10C7E47A-1050-0945-ADE5-D2F55ACE18D3}" srcOrd="0" destOrd="8" presId="urn:microsoft.com/office/officeart/2005/8/layout/list1"/>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41C43F9A-CBA0-4E90-8C60-75ED10431F78}" srcId="{9AE3A920-058C-41A4-89F1-24663BC885AE}" destId="{55D5C66A-7955-4D8E-B869-5FF9731C31B6}" srcOrd="3" destOrd="0" parTransId="{052EA098-0574-4577-BA65-2B6CD1C14130}" sibTransId="{B3E4DAF9-DA0E-4B2C-A6BB-698F46DAC233}"/>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b="1"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423B73BA-C106-43BC-8D04-94A42A844F5F}">
      <dgm:prSet/>
      <dgm:spPr/>
      <dgm:t>
        <a:bodyPr/>
        <a:lstStyle/>
        <a:p>
          <a:r>
            <a:rPr lang="en-US" dirty="0"/>
            <a:t>Decision Trees</a:t>
          </a:r>
        </a:p>
      </dgm:t>
    </dgm:pt>
    <dgm:pt modelId="{2C200DC8-AFD8-4196-8185-9BE76ED82DFD}" type="parTrans" cxnId="{11C29741-AB17-42F1-978B-BF9AF96AEC4E}">
      <dgm:prSet/>
      <dgm:spPr/>
    </dgm:pt>
    <dgm:pt modelId="{E9AD75D8-5319-4184-941A-E3CA53CDF044}" type="sibTrans" cxnId="{11C29741-AB17-42F1-978B-BF9AF96AEC4E}">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11C29741-AB17-42F1-978B-BF9AF96AEC4E}" srcId="{9AE3A920-058C-41A4-89F1-24663BC885AE}" destId="{423B73BA-C106-43BC-8D04-94A42A844F5F}" srcOrd="3" destOrd="0" parTransId="{2C200DC8-AFD8-4196-8185-9BE76ED82DFD}" sibTransId="{E9AD75D8-5319-4184-941A-E3CA53CDF044}"/>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C0BC04F4-E0E9-4D8C-B646-A70D5A8E6751}" type="presOf" srcId="{423B73BA-C106-43BC-8D04-94A42A844F5F}" destId="{10C7E47A-1050-0945-ADE5-D2F55ACE18D3}" srcOrd="0" destOrd="8" presId="urn:microsoft.com/office/officeart/2005/8/layout/list1"/>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423B73BA-C106-43BC-8D04-94A42A844F5F}">
      <dgm:prSet/>
      <dgm:spPr/>
      <dgm:t>
        <a:bodyPr/>
        <a:lstStyle/>
        <a:p>
          <a:r>
            <a:rPr lang="en-US" b="1" dirty="0"/>
            <a:t>Decision Trees</a:t>
          </a:r>
        </a:p>
      </dgm:t>
    </dgm:pt>
    <dgm:pt modelId="{2C200DC8-AFD8-4196-8185-9BE76ED82DFD}" type="parTrans" cxnId="{11C29741-AB17-42F1-978B-BF9AF96AEC4E}">
      <dgm:prSet/>
      <dgm:spPr/>
      <dgm:t>
        <a:bodyPr/>
        <a:lstStyle/>
        <a:p>
          <a:endParaRPr lang="en-US"/>
        </a:p>
      </dgm:t>
    </dgm:pt>
    <dgm:pt modelId="{E9AD75D8-5319-4184-941A-E3CA53CDF044}" type="sibTrans" cxnId="{11C29741-AB17-42F1-978B-BF9AF96AEC4E}">
      <dgm:prSet/>
      <dgm:spPr/>
      <dgm:t>
        <a:bodyPr/>
        <a:lstStyle/>
        <a:p>
          <a:endParaRPr lang="en-US"/>
        </a:p>
      </dgm:t>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11C29741-AB17-42F1-978B-BF9AF96AEC4E}" srcId="{9AE3A920-058C-41A4-89F1-24663BC885AE}" destId="{423B73BA-C106-43BC-8D04-94A42A844F5F}" srcOrd="3" destOrd="0" parTransId="{2C200DC8-AFD8-4196-8185-9BE76ED82DFD}" sibTransId="{E9AD75D8-5319-4184-941A-E3CA53CDF044}"/>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C0BC04F4-E0E9-4D8C-B646-A70D5A8E6751}" type="presOf" srcId="{423B73BA-C106-43BC-8D04-94A42A844F5F}" destId="{10C7E47A-1050-0945-ADE5-D2F55ACE18D3}" srcOrd="0" destOrd="8" presId="urn:microsoft.com/office/officeart/2005/8/layout/list1"/>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b="1"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b="1"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b="1"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b="1"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b="1"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b="1"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b="1"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0912833F-FD2A-7E4B-85B7-AC85A3FAE0E4}" type="datetimeFigureOut">
              <a:rPr lang="en-US" smtClean="0"/>
              <a:t>10/14/2020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4A9BE37F-EA85-D947-A846-A8BC015E4B43}" type="slidenum">
              <a:rPr lang="en-US" smtClean="0"/>
              <a:t>‹#›</a:t>
            </a:fld>
            <a:endParaRPr lang="en-US"/>
          </a:p>
        </p:txBody>
      </p:sp>
    </p:spTree>
    <p:extLst>
      <p:ext uri="{BB962C8B-B14F-4D97-AF65-F5344CB8AC3E}">
        <p14:creationId xmlns:p14="http://schemas.microsoft.com/office/powerpoint/2010/main" val="33326769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2T20:36:53.074"/>
    </inkml:context>
    <inkml:brush xml:id="br0">
      <inkml:brushProperty name="width" value="0.05" units="cm"/>
      <inkml:brushProperty name="height" value="0.05" units="cm"/>
    </inkml:brush>
  </inkml:definitions>
  <inkml:trace contextRef="#ctx0" brushRef="#br0">1 0 24575,'6'0'0,"-1"0"0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6C846515-DDE6-B048-9FC2-B9DA4E27997F}" type="datetimeFigureOut">
              <a:rPr lang="en-US" smtClean="0"/>
              <a:t>10/14/2020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228766EA-9704-3D4C-807D-A9BED678BFE5}" type="slidenum">
              <a:rPr lang="en-US" smtClean="0"/>
              <a:t>‹#›</a:t>
            </a:fld>
            <a:endParaRPr lang="en-US"/>
          </a:p>
        </p:txBody>
      </p:sp>
    </p:spTree>
    <p:extLst>
      <p:ext uri="{BB962C8B-B14F-4D97-AF65-F5344CB8AC3E}">
        <p14:creationId xmlns:p14="http://schemas.microsoft.com/office/powerpoint/2010/main" val="1556835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I want to start off with this quote or aphorism attributed to statistician George Box that says: “All models are wrong, but some are useful”… Keep this in mind when we go over our content today…</a:t>
            </a:r>
          </a:p>
          <a:p>
            <a:endParaRPr lang="en-US" dirty="0"/>
          </a:p>
          <a:p>
            <a:r>
              <a:rPr lang="en-US" dirty="0"/>
              <a:t>For people who have taken any machine learning classes, much of this will be an overview of what you have already learned, but this lecture will be necessary to get everyone up to speed and started on their reports…</a:t>
            </a:r>
          </a:p>
          <a:p>
            <a:endParaRPr lang="en-US" dirty="0"/>
          </a:p>
          <a:p>
            <a:endParaRPr lang="en-US" dirty="0"/>
          </a:p>
        </p:txBody>
      </p:sp>
      <p:sp>
        <p:nvSpPr>
          <p:cNvPr id="4" name="Slide Number Placeholder 3"/>
          <p:cNvSpPr>
            <a:spLocks noGrp="1"/>
          </p:cNvSpPr>
          <p:nvPr>
            <p:ph type="sldNum" sz="quarter" idx="10"/>
          </p:nvPr>
        </p:nvSpPr>
        <p:spPr/>
        <p:txBody>
          <a:bodyPr/>
          <a:lstStyle/>
          <a:p>
            <a:fld id="{228766EA-9704-3D4C-807D-A9BED678BFE5}" type="slidenum">
              <a:rPr lang="en-US" smtClean="0"/>
              <a:t>1</a:t>
            </a:fld>
            <a:endParaRPr lang="en-US"/>
          </a:p>
        </p:txBody>
      </p:sp>
    </p:spTree>
    <p:extLst>
      <p:ext uri="{BB962C8B-B14F-4D97-AF65-F5344CB8AC3E}">
        <p14:creationId xmlns:p14="http://schemas.microsoft.com/office/powerpoint/2010/main" val="76178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3F3882A-C6D2-EA41-BD06-ACC30508A83B}"/>
              </a:ext>
            </a:extLst>
          </p:cNvPr>
          <p:cNvSpPr>
            <a:spLocks noGrp="1"/>
          </p:cNvSpPr>
          <p:nvPr>
            <p:ph type="body" idx="1"/>
          </p:nvPr>
        </p:nvSpPr>
        <p:spPr/>
        <p:txBody>
          <a:bodyPr/>
          <a:lstStyle/>
          <a:p>
            <a:r>
              <a:rPr lang="en-US" dirty="0" err="1"/>
              <a:t>kNN</a:t>
            </a:r>
            <a:r>
              <a:rPr lang="en-US" dirty="0"/>
              <a:t>, known as a baseline model, does not require what we typically think of as machine learning.</a:t>
            </a:r>
          </a:p>
          <a:p>
            <a:r>
              <a:rPr lang="en-US" dirty="0"/>
              <a:t>Very intuitive though, we’ll be doing a demo on this later…</a:t>
            </a:r>
          </a:p>
        </p:txBody>
      </p:sp>
    </p:spTree>
    <p:extLst>
      <p:ext uri="{BB962C8B-B14F-4D97-AF65-F5344CB8AC3E}">
        <p14:creationId xmlns:p14="http://schemas.microsoft.com/office/powerpoint/2010/main" val="3166649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3F3882A-C6D2-EA41-BD06-ACC30508A83B}"/>
              </a:ext>
            </a:extLst>
          </p:cNvPr>
          <p:cNvSpPr>
            <a:spLocks noGrp="1"/>
          </p:cNvSpPr>
          <p:nvPr>
            <p:ph type="body" idx="1"/>
          </p:nvPr>
        </p:nvSpPr>
        <p:spPr/>
        <p:txBody>
          <a:bodyPr/>
          <a:lstStyle/>
          <a:p>
            <a:r>
              <a:rPr lang="en-US" dirty="0" err="1"/>
              <a:t>kNN</a:t>
            </a:r>
            <a:r>
              <a:rPr lang="en-US" dirty="0"/>
              <a:t>, known as a baseline model, does not require what we typically think of as machine learning.</a:t>
            </a:r>
          </a:p>
          <a:p>
            <a:r>
              <a:rPr lang="en-US" dirty="0"/>
              <a:t>Very intuitive though, we’ll be doing a demo on this later…</a:t>
            </a:r>
          </a:p>
        </p:txBody>
      </p:sp>
    </p:spTree>
    <p:extLst>
      <p:ext uri="{BB962C8B-B14F-4D97-AF65-F5344CB8AC3E}">
        <p14:creationId xmlns:p14="http://schemas.microsoft.com/office/powerpoint/2010/main" val="1325802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9890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878E0FD-10B3-E949-8300-2ADFA63374FE}"/>
              </a:ext>
            </a:extLst>
          </p:cNvPr>
          <p:cNvSpPr>
            <a:spLocks noGrp="1"/>
          </p:cNvSpPr>
          <p:nvPr>
            <p:ph type="body" idx="1"/>
          </p:nvPr>
        </p:nvSpPr>
        <p:spPr/>
        <p:txBody>
          <a:bodyPr/>
          <a:lstStyle/>
          <a:p>
            <a:r>
              <a:rPr lang="en-US" dirty="0"/>
              <a:t>F: X -&gt; y</a:t>
            </a:r>
          </a:p>
        </p:txBody>
      </p:sp>
    </p:spTree>
    <p:extLst>
      <p:ext uri="{BB962C8B-B14F-4D97-AF65-F5344CB8AC3E}">
        <p14:creationId xmlns:p14="http://schemas.microsoft.com/office/powerpoint/2010/main" val="1947133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E533C36-894B-1F43-8A27-E2214F57C65B}"/>
              </a:ext>
            </a:extLst>
          </p:cNvPr>
          <p:cNvSpPr>
            <a:spLocks noGrp="1"/>
          </p:cNvSpPr>
          <p:nvPr>
            <p:ph type="body" idx="1"/>
          </p:nvPr>
        </p:nvSpPr>
        <p:spPr/>
        <p:txBody>
          <a:bodyPr/>
          <a:lstStyle/>
          <a:p>
            <a:r>
              <a:rPr lang="en-US" dirty="0"/>
              <a:t>In two dimensions, we deem squared error to be a good measure of loss…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52CDA34-3177-EA4C-9008-21BBA73BE5AD}"/>
              </a:ext>
            </a:extLst>
          </p:cNvPr>
          <p:cNvSpPr>
            <a:spLocks noGrp="1"/>
          </p:cNvSpPr>
          <p:nvPr>
            <p:ph type="body" idx="1"/>
          </p:nvPr>
        </p:nvSpPr>
        <p:spPr/>
        <p:txBody>
          <a:bodyPr/>
          <a:lstStyle/>
          <a:p>
            <a:endParaRPr lang="en-US" dirty="0"/>
          </a:p>
          <a:p>
            <a:endParaRPr lang="en-US" dirty="0"/>
          </a:p>
          <a:p>
            <a:r>
              <a:rPr lang="en-US" dirty="0"/>
              <a:t>Questions so far?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61A21D8-B485-2141-85BC-A0B518711071}"/>
              </a:ext>
            </a:extLst>
          </p:cNvPr>
          <p:cNvSpPr>
            <a:spLocks noGrp="1"/>
          </p:cNvSpPr>
          <p:nvPr>
            <p:ph type="body" idx="1"/>
          </p:nvPr>
        </p:nvSpPr>
        <p:spPr/>
        <p:txBody>
          <a:bodyPr/>
          <a:lstStyle/>
          <a:p>
            <a:r>
              <a:rPr lang="en-US" dirty="0"/>
              <a:t>As a side note, there is a way to optimize linear regression outside of gradient descent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61A21D8-B485-2141-85BC-A0B518711071}"/>
              </a:ext>
            </a:extLst>
          </p:cNvPr>
          <p:cNvSpPr>
            <a:spLocks noGrp="1"/>
          </p:cNvSpPr>
          <p:nvPr>
            <p:ph type="body" idx="1"/>
          </p:nvPr>
        </p:nvSpPr>
        <p:spPr/>
        <p:txBody>
          <a:bodyPr/>
          <a:lstStyle/>
          <a:p>
            <a:r>
              <a:rPr lang="en-US" dirty="0"/>
              <a:t>As a side note, there is a way to </a:t>
            </a:r>
            <a:r>
              <a:rPr lang="en-US" dirty="0" err="1"/>
              <a:t>optim</a:t>
            </a:r>
            <a:endParaRPr lang="en-US" dirty="0"/>
          </a:p>
        </p:txBody>
      </p:sp>
    </p:spTree>
    <p:extLst>
      <p:ext uri="{BB962C8B-B14F-4D97-AF65-F5344CB8AC3E}">
        <p14:creationId xmlns:p14="http://schemas.microsoft.com/office/powerpoint/2010/main" val="343908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8766EA-9704-3D4C-807D-A9BED678BFE5}" type="slidenum">
              <a:rPr lang="en-US" smtClean="0"/>
              <a:t>2</a:t>
            </a:fld>
            <a:endParaRPr lang="en-US"/>
          </a:p>
        </p:txBody>
      </p:sp>
    </p:spTree>
    <p:extLst>
      <p:ext uri="{BB962C8B-B14F-4D97-AF65-F5344CB8AC3E}">
        <p14:creationId xmlns:p14="http://schemas.microsoft.com/office/powerpoint/2010/main" val="3907971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766EA-9704-3D4C-807D-A9BED678BFE5}" type="slidenum">
              <a:rPr lang="en-US" smtClean="0"/>
              <a:t>28</a:t>
            </a:fld>
            <a:endParaRPr lang="en-US"/>
          </a:p>
        </p:txBody>
      </p:sp>
    </p:spTree>
    <p:extLst>
      <p:ext uri="{BB962C8B-B14F-4D97-AF65-F5344CB8AC3E}">
        <p14:creationId xmlns:p14="http://schemas.microsoft.com/office/powerpoint/2010/main" val="1883482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214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9442919-8477-4809-9A31-A0EC2372BD56}"/>
              </a:ext>
            </a:extLst>
          </p:cNvPr>
          <p:cNvSpPr>
            <a:spLocks noGrp="1"/>
          </p:cNvSpPr>
          <p:nvPr>
            <p:ph type="body" idx="1"/>
          </p:nvPr>
        </p:nvSpPr>
        <p:spPr/>
        <p:txBody>
          <a:bodyPr/>
          <a:lstStyle/>
          <a:p>
            <a:r>
              <a:rPr lang="en-US" dirty="0"/>
              <a:t>Note in the graph the difference in decision boundary between SVM and Logistic Regression,  SVM more robust, less affected by outliers…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842EC23-0D09-4ED9-99DE-D183FE4D91A5}"/>
              </a:ext>
            </a:extLst>
          </p:cNvPr>
          <p:cNvSpPr>
            <a:spLocks noGrp="1"/>
          </p:cNvSpPr>
          <p:nvPr>
            <p:ph type="body" idx="1"/>
          </p:nvPr>
        </p:nvSpPr>
        <p:spPr/>
        <p:txBody>
          <a:bodyPr/>
          <a:lstStyle/>
          <a:p>
            <a:r>
              <a:rPr lang="en-US" dirty="0"/>
              <a:t>Click on Iris Dataset link after introducing the idea</a:t>
            </a:r>
          </a:p>
        </p:txBody>
      </p:sp>
    </p:spTree>
    <p:extLst>
      <p:ext uri="{BB962C8B-B14F-4D97-AF65-F5344CB8AC3E}">
        <p14:creationId xmlns:p14="http://schemas.microsoft.com/office/powerpoint/2010/main" val="1864817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D5DA8BD-5663-4DAE-8A09-57BE1E71AC3C}"/>
              </a:ext>
            </a:extLst>
          </p:cNvPr>
          <p:cNvSpPr>
            <a:spLocks noGrp="1"/>
          </p:cNvSpPr>
          <p:nvPr>
            <p:ph type="body" idx="1"/>
          </p:nvPr>
        </p:nvSpPr>
        <p:spPr/>
        <p:txBody>
          <a:bodyPr/>
          <a:lstStyle/>
          <a:p>
            <a:r>
              <a:rPr lang="en-US" dirty="0"/>
              <a:t>Boosting is a way or a method of combining these weak classifiers into a strong classifier…</a:t>
            </a:r>
          </a:p>
          <a:p>
            <a:r>
              <a:rPr lang="en-US" dirty="0"/>
              <a:t>Not going to get too in depth into the math as I’m not too familiar myself, but I believe it turns the process of choosing these classifiers into a gradient descent problem, where there is </a:t>
            </a:r>
          </a:p>
        </p:txBody>
      </p:sp>
    </p:spTree>
    <p:extLst>
      <p:ext uri="{BB962C8B-B14F-4D97-AF65-F5344CB8AC3E}">
        <p14:creationId xmlns:p14="http://schemas.microsoft.com/office/powerpoint/2010/main" val="3189827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861B391-EF9E-41AE-82DA-B2E949ABB2D2}"/>
              </a:ext>
            </a:extLst>
          </p:cNvPr>
          <p:cNvSpPr>
            <a:spLocks noGrp="1"/>
          </p:cNvSpPr>
          <p:nvPr>
            <p:ph type="body" idx="1"/>
          </p:nvPr>
        </p:nvSpPr>
        <p:spPr/>
        <p:txBody>
          <a:bodyPr/>
          <a:lstStyle/>
          <a:p>
            <a:r>
              <a:rPr lang="en-US" dirty="0"/>
              <a:t>Boosting is a way or a method of combining these weak classifiers into a strong classifier…</a:t>
            </a:r>
          </a:p>
          <a:p>
            <a:r>
              <a:rPr lang="en-US" dirty="0"/>
              <a:t>Not going to get too in depth into the math as I’m not too familiar myself, but I believe it turns the process of choosing these classifiers into a gradient descent problem, where there is a measurable model performance or loss function that you can improve upon iteratively…</a:t>
            </a:r>
          </a:p>
          <a:p>
            <a:endParaRPr lang="en-US" dirty="0"/>
          </a:p>
        </p:txBody>
      </p:sp>
    </p:spTree>
    <p:extLst>
      <p:ext uri="{BB962C8B-B14F-4D97-AF65-F5344CB8AC3E}">
        <p14:creationId xmlns:p14="http://schemas.microsoft.com/office/powerpoint/2010/main" val="5305260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861B391-EF9E-41AE-82DA-B2E949ABB2D2}"/>
              </a:ext>
            </a:extLst>
          </p:cNvPr>
          <p:cNvSpPr>
            <a:spLocks noGrp="1"/>
          </p:cNvSpPr>
          <p:nvPr>
            <p:ph type="body" idx="1"/>
          </p:nvPr>
        </p:nvSpPr>
        <p:spPr/>
        <p:txBody>
          <a:bodyPr/>
          <a:lstStyle/>
          <a:p>
            <a:r>
              <a:rPr lang="en-US" dirty="0"/>
              <a:t>Random Forest utilizes a technique known as ensemble learning… This means averaging the output of multiple classifiers or models in order to obtain a more accurate answer</a:t>
            </a:r>
          </a:p>
        </p:txBody>
      </p:sp>
    </p:spTree>
    <p:extLst>
      <p:ext uri="{BB962C8B-B14F-4D97-AF65-F5344CB8AC3E}">
        <p14:creationId xmlns:p14="http://schemas.microsoft.com/office/powerpoint/2010/main" val="2082102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6BB3DB8-89D3-463B-A2A4-6C31E4F6D460}"/>
              </a:ext>
            </a:extLst>
          </p:cNvPr>
          <p:cNvSpPr>
            <a:spLocks noGrp="1"/>
          </p:cNvSpPr>
          <p:nvPr>
            <p:ph type="body" idx="1"/>
          </p:nvPr>
        </p:nvSpPr>
        <p:spPr/>
        <p:txBody>
          <a:bodyPr/>
          <a:lstStyle/>
          <a:p>
            <a:endParaRPr lang="en-US" dirty="0"/>
          </a:p>
          <a:p>
            <a:r>
              <a:rPr lang="en-US" dirty="0"/>
              <a:t>Pattern recognition and Machine learning – I have this book, it’s a lot of math, </a:t>
            </a:r>
            <a:r>
              <a:rPr lang="en-US" dirty="0" err="1"/>
              <a:t>kinda</a:t>
            </a:r>
            <a:r>
              <a:rPr lang="en-US" dirty="0"/>
              <a:t> hard to follow</a:t>
            </a:r>
          </a:p>
          <a:p>
            <a:endParaRPr lang="en-US" dirty="0"/>
          </a:p>
          <a:p>
            <a:r>
              <a:rPr lang="en-US" dirty="0"/>
              <a:t>Note: I skipped over naïve bayes, but it is still important to learn, check it out at this link</a:t>
            </a:r>
          </a:p>
          <a:p>
            <a:endParaRPr lang="en-US" dirty="0"/>
          </a:p>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58D1B62-ECB3-450B-9543-8ECD4C8BDB71}"/>
              </a:ext>
            </a:extLst>
          </p:cNvPr>
          <p:cNvSpPr>
            <a:spLocks noGrp="1"/>
          </p:cNvSpPr>
          <p:nvPr>
            <p:ph type="body" idx="1"/>
          </p:nvPr>
        </p:nvSpPr>
        <p:spPr/>
        <p:txBody>
          <a:bodyPr/>
          <a:lstStyle/>
          <a:p>
            <a:r>
              <a:rPr lang="en-US" dirty="0"/>
              <a:t>(split into 4 breakout rooms)</a:t>
            </a:r>
          </a:p>
          <a:p>
            <a:r>
              <a:rPr lang="en-US" dirty="0"/>
              <a:t>(give 20-30 minutes, depending on time left in class, leave 20 minutes (5:30pm </a:t>
            </a:r>
            <a:r>
              <a:rPr lang="en-US"/>
              <a:t>return time))</a:t>
            </a:r>
            <a:endParaRPr lang="en-US" dirty="0"/>
          </a:p>
          <a:p>
            <a:r>
              <a:rPr lang="en-US" dirty="0"/>
              <a:t>(leave 10 minutes to review, another 10 minutes to go over preparing for Monday)</a:t>
            </a:r>
          </a:p>
          <a:p>
            <a:endParaRPr lang="en-US" dirty="0"/>
          </a:p>
          <a:p>
            <a:r>
              <a:rPr lang="en-US" dirty="0"/>
              <a:t>Before/After this, go over? selenium setup for Monday, data collection…</a:t>
            </a:r>
          </a:p>
        </p:txBody>
      </p:sp>
    </p:spTree>
    <p:extLst>
      <p:ext uri="{BB962C8B-B14F-4D97-AF65-F5344CB8AC3E}">
        <p14:creationId xmlns:p14="http://schemas.microsoft.com/office/powerpoint/2010/main" val="252361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The first example may be pretty simple, but the second one may take extensive computation which would take a long time for humans, but be nearly instantaneous for a computer.</a:t>
            </a:r>
          </a:p>
        </p:txBody>
      </p:sp>
      <p:sp>
        <p:nvSpPr>
          <p:cNvPr id="4" name="Slide Number Placeholder 3"/>
          <p:cNvSpPr>
            <a:spLocks noGrp="1"/>
          </p:cNvSpPr>
          <p:nvPr>
            <p:ph type="sldNum" sz="quarter" idx="5"/>
          </p:nvPr>
        </p:nvSpPr>
        <p:spPr/>
        <p:txBody>
          <a:bodyPr/>
          <a:lstStyle/>
          <a:p>
            <a:fld id="{228766EA-9704-3D4C-807D-A9BED678BFE5}" type="slidenum">
              <a:rPr lang="en-US" smtClean="0"/>
              <a:t>3</a:t>
            </a:fld>
            <a:endParaRPr lang="en-US"/>
          </a:p>
        </p:txBody>
      </p:sp>
    </p:spTree>
    <p:extLst>
      <p:ext uri="{BB962C8B-B14F-4D97-AF65-F5344CB8AC3E}">
        <p14:creationId xmlns:p14="http://schemas.microsoft.com/office/powerpoint/2010/main" val="4165750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766EA-9704-3D4C-807D-A9BED678BFE5}" type="slidenum">
              <a:rPr lang="en-US" smtClean="0"/>
              <a:t>39</a:t>
            </a:fld>
            <a:endParaRPr lang="en-US"/>
          </a:p>
        </p:txBody>
      </p:sp>
    </p:spTree>
    <p:extLst>
      <p:ext uri="{BB962C8B-B14F-4D97-AF65-F5344CB8AC3E}">
        <p14:creationId xmlns:p14="http://schemas.microsoft.com/office/powerpoint/2010/main" val="4211359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8A21ABB-21D5-EE42-B1CD-C715EF19592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otum" panose="020B0600000101010101" pitchFamily="34" charset="-127"/>
                <a:ea typeface="Dotum" panose="020B0600000101010101" pitchFamily="34" charset="-127"/>
              </a:rPr>
              <a:t>Once you have a dataset, you will want to learn more about your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otum" panose="020B0600000101010101" pitchFamily="34" charset="-127"/>
                <a:ea typeface="Dotum" panose="020B0600000101010101" pitchFamily="34" charset="-127"/>
              </a:rPr>
              <a:t>This step can be closely connected to the next two steps, Data Cleaning and Feature Extraction.</a:t>
            </a:r>
          </a:p>
          <a:p>
            <a:endParaRPr lang="en-US" dirty="0"/>
          </a:p>
        </p:txBody>
      </p:sp>
    </p:spTree>
    <p:extLst>
      <p:ext uri="{BB962C8B-B14F-4D97-AF65-F5344CB8AC3E}">
        <p14:creationId xmlns:p14="http://schemas.microsoft.com/office/powerpoint/2010/main" val="14129083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12613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8229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5975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146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199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Prediction -- Predicting either a discrete or continuous value, typically broken down into regression and classification</a:t>
            </a:r>
          </a:p>
          <a:p>
            <a:r>
              <a:rPr lang="en-US" dirty="0"/>
              <a:t>Clustering – Finding patterns in data</a:t>
            </a:r>
          </a:p>
          <a:p>
            <a:r>
              <a:rPr lang="en-US" dirty="0"/>
              <a:t>Representation Learning – Taking the data in the format it is given to you and representing in a different way</a:t>
            </a:r>
          </a:p>
          <a:p>
            <a:r>
              <a:rPr lang="en-US" dirty="0"/>
              <a:t>Reinforcement Learning–  Given an objective function for a specific task, what steps can we take to optimize its performance at that task. Used in Artificial Intelligence.</a:t>
            </a:r>
          </a:p>
          <a:p>
            <a:r>
              <a:rPr lang="en-US" dirty="0"/>
              <a:t>Anomaly Detection-– Determining if new data is statistically different from our current </a:t>
            </a:r>
          </a:p>
        </p:txBody>
      </p:sp>
      <p:sp>
        <p:nvSpPr>
          <p:cNvPr id="4" name="Slide Number Placeholder 3"/>
          <p:cNvSpPr>
            <a:spLocks noGrp="1"/>
          </p:cNvSpPr>
          <p:nvPr>
            <p:ph type="sldNum" sz="quarter" idx="5"/>
          </p:nvPr>
        </p:nvSpPr>
        <p:spPr/>
        <p:txBody>
          <a:bodyPr/>
          <a:lstStyle/>
          <a:p>
            <a:fld id="{228766EA-9704-3D4C-807D-A9BED678BFE5}" type="slidenum">
              <a:rPr lang="en-US" smtClean="0"/>
              <a:t>4</a:t>
            </a:fld>
            <a:endParaRPr lang="en-US"/>
          </a:p>
        </p:txBody>
      </p:sp>
    </p:spTree>
    <p:extLst>
      <p:ext uri="{BB962C8B-B14F-4D97-AF65-F5344CB8AC3E}">
        <p14:creationId xmlns:p14="http://schemas.microsoft.com/office/powerpoint/2010/main" val="18175874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7527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CCD8F39-061A-8249-BB51-FBB2E1D70889}"/>
              </a:ext>
            </a:extLst>
          </p:cNvPr>
          <p:cNvSpPr>
            <a:spLocks noGrp="1"/>
          </p:cNvSpPr>
          <p:nvPr>
            <p:ph type="body" idx="1"/>
          </p:nvPr>
        </p:nvSpPr>
        <p:spPr/>
        <p:txBody>
          <a:bodyPr/>
          <a:lstStyle/>
          <a:p>
            <a:r>
              <a:rPr lang="en-US" dirty="0"/>
              <a:t>What is this a picture of? (ask for input, type in chat or say out loud)</a:t>
            </a:r>
          </a:p>
          <a:p>
            <a:r>
              <a:rPr lang="en-US" dirty="0"/>
              <a:t>How do we know it is this? (input)</a:t>
            </a:r>
          </a:p>
          <a:p>
            <a:endParaRPr lang="en-US" dirty="0"/>
          </a:p>
          <a:p>
            <a:endParaRPr lang="en-US" dirty="0"/>
          </a:p>
          <a:p>
            <a:r>
              <a:rPr lang="en-US" dirty="0"/>
              <a:t>While this question can be better tackled using deep learning, there are classic ml ways to classify this…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CCD8F39-061A-8249-BB51-FBB2E1D70889}"/>
              </a:ext>
            </a:extLst>
          </p:cNvPr>
          <p:cNvSpPr>
            <a:spLocks noGrp="1"/>
          </p:cNvSpPr>
          <p:nvPr>
            <p:ph type="body" idx="1"/>
          </p:nvPr>
        </p:nvSpPr>
        <p:spPr/>
        <p:txBody>
          <a:bodyPr/>
          <a:lstStyle/>
          <a:p>
            <a:r>
              <a:rPr lang="en-US" dirty="0"/>
              <a:t>Meaningful in quotations because any pattern can be found and applied in data</a:t>
            </a:r>
          </a:p>
          <a:p>
            <a:endParaRPr lang="en-US" dirty="0"/>
          </a:p>
          <a:p>
            <a:r>
              <a:rPr lang="en-US" dirty="0"/>
              <a:t>Fraud vs not fraud: again an example where we aren’t able to process large data to detect these differences..</a:t>
            </a:r>
          </a:p>
          <a:p>
            <a:r>
              <a:rPr lang="en-US" dirty="0"/>
              <a:t>-- Interesting tangent: </a:t>
            </a:r>
            <a:r>
              <a:rPr lang="en-US" dirty="0" err="1"/>
              <a:t>Benfords</a:t>
            </a:r>
            <a:r>
              <a:rPr lang="en-US" dirty="0"/>
              <a:t> Law</a:t>
            </a:r>
          </a:p>
          <a:p>
            <a:endParaRPr lang="en-US" dirty="0"/>
          </a:p>
          <a:p>
            <a:r>
              <a:rPr lang="en-US" dirty="0"/>
              <a:t>I would encourage you all to think of these types of questions before starting your machine learning project, do something you are passionate about.</a:t>
            </a:r>
          </a:p>
        </p:txBody>
      </p:sp>
    </p:spTree>
    <p:extLst>
      <p:ext uri="{BB962C8B-B14F-4D97-AF65-F5344CB8AC3E}">
        <p14:creationId xmlns:p14="http://schemas.microsoft.com/office/powerpoint/2010/main" val="34073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153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Regression: predicts continuous target value </a:t>
            </a:r>
          </a:p>
        </p:txBody>
      </p:sp>
      <p:sp>
        <p:nvSpPr>
          <p:cNvPr id="4" name="Slide Number Placeholder 3"/>
          <p:cNvSpPr>
            <a:spLocks noGrp="1"/>
          </p:cNvSpPr>
          <p:nvPr>
            <p:ph type="sldNum" sz="quarter" idx="5"/>
          </p:nvPr>
        </p:nvSpPr>
        <p:spPr/>
        <p:txBody>
          <a:bodyPr/>
          <a:lstStyle/>
          <a:p>
            <a:fld id="{228766EA-9704-3D4C-807D-A9BED678BFE5}" type="slidenum">
              <a:rPr lang="en-US" smtClean="0"/>
              <a:t>11</a:t>
            </a:fld>
            <a:endParaRPr lang="en-US"/>
          </a:p>
        </p:txBody>
      </p:sp>
    </p:spTree>
    <p:extLst>
      <p:ext uri="{BB962C8B-B14F-4D97-AF65-F5344CB8AC3E}">
        <p14:creationId xmlns:p14="http://schemas.microsoft.com/office/powerpoint/2010/main" val="1173873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509B899-9F71-F04E-BFCE-EA098D7614FD}" type="datetime1">
              <a:rPr lang="en-US" smtClean="0"/>
              <a:t>10/14/2020</a:t>
            </a:fld>
            <a:endParaRPr lang="en-US"/>
          </a:p>
        </p:txBody>
      </p:sp>
      <p:sp>
        <p:nvSpPr>
          <p:cNvPr id="5" name="Footer Placeholder 4"/>
          <p:cNvSpPr>
            <a:spLocks noGrp="1"/>
          </p:cNvSpPr>
          <p:nvPr>
            <p:ph type="ftr" sz="quarter" idx="11"/>
          </p:nvPr>
        </p:nvSpPr>
        <p:spPr/>
        <p:txBody>
          <a:bodyPr/>
          <a:lstStyle/>
          <a:p>
            <a:r>
              <a:rPr lang="en-US"/>
              <a:t>MAE 207: Medical Devices</a:t>
            </a:r>
          </a:p>
        </p:txBody>
      </p:sp>
      <p:sp>
        <p:nvSpPr>
          <p:cNvPr id="6" name="Slide Number Placeholder 5"/>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454781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84F661-3568-E74B-9E31-519F67F9FFE2}" type="datetime1">
              <a:rPr lang="en-US" smtClean="0"/>
              <a:t>10/14/2020</a:t>
            </a:fld>
            <a:endParaRPr lang="en-US"/>
          </a:p>
        </p:txBody>
      </p:sp>
      <p:sp>
        <p:nvSpPr>
          <p:cNvPr id="5" name="Footer Placeholder 4"/>
          <p:cNvSpPr>
            <a:spLocks noGrp="1"/>
          </p:cNvSpPr>
          <p:nvPr>
            <p:ph type="ftr" sz="quarter" idx="11"/>
          </p:nvPr>
        </p:nvSpPr>
        <p:spPr/>
        <p:txBody>
          <a:bodyPr/>
          <a:lstStyle/>
          <a:p>
            <a:r>
              <a:rPr lang="en-US"/>
              <a:t>MAE 207: Medical Devices</a:t>
            </a:r>
          </a:p>
        </p:txBody>
      </p:sp>
      <p:sp>
        <p:nvSpPr>
          <p:cNvPr id="6" name="Slide Number Placeholder 5"/>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534884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9BAC81-C68A-C741-B91E-4CF9EEE16ABF}" type="datetime1">
              <a:rPr lang="en-US" smtClean="0"/>
              <a:t>10/14/2020</a:t>
            </a:fld>
            <a:endParaRPr lang="en-US"/>
          </a:p>
        </p:txBody>
      </p:sp>
      <p:sp>
        <p:nvSpPr>
          <p:cNvPr id="5" name="Footer Placeholder 4"/>
          <p:cNvSpPr>
            <a:spLocks noGrp="1"/>
          </p:cNvSpPr>
          <p:nvPr>
            <p:ph type="ftr" sz="quarter" idx="11"/>
          </p:nvPr>
        </p:nvSpPr>
        <p:spPr/>
        <p:txBody>
          <a:bodyPr/>
          <a:lstStyle/>
          <a:p>
            <a:r>
              <a:rPr lang="en-US"/>
              <a:t>MAE 207: Medical Devices</a:t>
            </a:r>
          </a:p>
        </p:txBody>
      </p:sp>
      <p:sp>
        <p:nvSpPr>
          <p:cNvPr id="6" name="Slide Number Placeholder 5"/>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227753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01C45E-2604-AA4D-96B8-5555EA316102}" type="datetime1">
              <a:rPr lang="en-US" smtClean="0"/>
              <a:t>10/14/2020</a:t>
            </a:fld>
            <a:endParaRPr lang="en-US"/>
          </a:p>
        </p:txBody>
      </p:sp>
      <p:sp>
        <p:nvSpPr>
          <p:cNvPr id="5" name="Footer Placeholder 4"/>
          <p:cNvSpPr>
            <a:spLocks noGrp="1"/>
          </p:cNvSpPr>
          <p:nvPr>
            <p:ph type="ftr" sz="quarter" idx="11"/>
          </p:nvPr>
        </p:nvSpPr>
        <p:spPr/>
        <p:txBody>
          <a:bodyPr/>
          <a:lstStyle/>
          <a:p>
            <a:r>
              <a:rPr lang="en-US"/>
              <a:t>MAE 207: Medical Devices</a:t>
            </a:r>
          </a:p>
        </p:txBody>
      </p:sp>
      <p:sp>
        <p:nvSpPr>
          <p:cNvPr id="6" name="Slide Number Placeholder 5"/>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410223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463F6F-A39A-AA46-9D10-039C499810CF}" type="datetime1">
              <a:rPr lang="en-US" smtClean="0"/>
              <a:t>10/14/2020</a:t>
            </a:fld>
            <a:endParaRPr lang="en-US"/>
          </a:p>
        </p:txBody>
      </p:sp>
      <p:sp>
        <p:nvSpPr>
          <p:cNvPr id="5" name="Footer Placeholder 4"/>
          <p:cNvSpPr>
            <a:spLocks noGrp="1"/>
          </p:cNvSpPr>
          <p:nvPr>
            <p:ph type="ftr" sz="quarter" idx="11"/>
          </p:nvPr>
        </p:nvSpPr>
        <p:spPr/>
        <p:txBody>
          <a:bodyPr/>
          <a:lstStyle/>
          <a:p>
            <a:r>
              <a:rPr lang="en-US"/>
              <a:t>MAE 207: Medical Devices</a:t>
            </a:r>
          </a:p>
        </p:txBody>
      </p:sp>
      <p:sp>
        <p:nvSpPr>
          <p:cNvPr id="6" name="Slide Number Placeholder 5"/>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994079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5853B1-E69A-BA4D-A24A-3E7CE40E16D4}" type="datetime1">
              <a:rPr lang="en-US" smtClean="0"/>
              <a:t>10/14/2020</a:t>
            </a:fld>
            <a:endParaRPr lang="en-US"/>
          </a:p>
        </p:txBody>
      </p:sp>
      <p:sp>
        <p:nvSpPr>
          <p:cNvPr id="6" name="Footer Placeholder 5"/>
          <p:cNvSpPr>
            <a:spLocks noGrp="1"/>
          </p:cNvSpPr>
          <p:nvPr>
            <p:ph type="ftr" sz="quarter" idx="11"/>
          </p:nvPr>
        </p:nvSpPr>
        <p:spPr/>
        <p:txBody>
          <a:bodyPr/>
          <a:lstStyle/>
          <a:p>
            <a:r>
              <a:rPr lang="en-US"/>
              <a:t>MAE 207: Medical Devices</a:t>
            </a:r>
          </a:p>
        </p:txBody>
      </p:sp>
      <p:sp>
        <p:nvSpPr>
          <p:cNvPr id="7" name="Slide Number Placeholder 6"/>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870411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80531FD-049D-904C-AF08-ACFB21534859}" type="datetime1">
              <a:rPr lang="en-US" smtClean="0"/>
              <a:t>10/14/2020</a:t>
            </a:fld>
            <a:endParaRPr lang="en-US"/>
          </a:p>
        </p:txBody>
      </p:sp>
      <p:sp>
        <p:nvSpPr>
          <p:cNvPr id="8" name="Footer Placeholder 7"/>
          <p:cNvSpPr>
            <a:spLocks noGrp="1"/>
          </p:cNvSpPr>
          <p:nvPr>
            <p:ph type="ftr" sz="quarter" idx="11"/>
          </p:nvPr>
        </p:nvSpPr>
        <p:spPr/>
        <p:txBody>
          <a:bodyPr/>
          <a:lstStyle/>
          <a:p>
            <a:r>
              <a:rPr lang="en-US"/>
              <a:t>MAE 207: Medical Devices</a:t>
            </a:r>
          </a:p>
        </p:txBody>
      </p:sp>
      <p:sp>
        <p:nvSpPr>
          <p:cNvPr id="9" name="Slide Number Placeholder 8"/>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354838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078DAD-A3A8-FB43-A0F2-A0200C9430BC}" type="datetime1">
              <a:rPr lang="en-US" smtClean="0"/>
              <a:t>10/14/2020</a:t>
            </a:fld>
            <a:endParaRPr lang="en-US"/>
          </a:p>
        </p:txBody>
      </p:sp>
      <p:sp>
        <p:nvSpPr>
          <p:cNvPr id="4" name="Footer Placeholder 3"/>
          <p:cNvSpPr>
            <a:spLocks noGrp="1"/>
          </p:cNvSpPr>
          <p:nvPr>
            <p:ph type="ftr" sz="quarter" idx="11"/>
          </p:nvPr>
        </p:nvSpPr>
        <p:spPr/>
        <p:txBody>
          <a:bodyPr/>
          <a:lstStyle/>
          <a:p>
            <a:r>
              <a:rPr lang="en-US"/>
              <a:t>MAE 207: Medical Devices</a:t>
            </a:r>
          </a:p>
        </p:txBody>
      </p:sp>
      <p:sp>
        <p:nvSpPr>
          <p:cNvPr id="5" name="Slide Number Placeholder 4"/>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210296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087EA0-7DA8-0C4A-9073-655841166D67}" type="datetime1">
              <a:rPr lang="en-US" smtClean="0"/>
              <a:t>10/14/2020</a:t>
            </a:fld>
            <a:endParaRPr lang="en-US"/>
          </a:p>
        </p:txBody>
      </p:sp>
      <p:sp>
        <p:nvSpPr>
          <p:cNvPr id="3" name="Footer Placeholder 2"/>
          <p:cNvSpPr>
            <a:spLocks noGrp="1"/>
          </p:cNvSpPr>
          <p:nvPr>
            <p:ph type="ftr" sz="quarter" idx="11"/>
          </p:nvPr>
        </p:nvSpPr>
        <p:spPr/>
        <p:txBody>
          <a:bodyPr/>
          <a:lstStyle/>
          <a:p>
            <a:r>
              <a:rPr lang="en-US"/>
              <a:t>MAE 207: Medical Devices</a:t>
            </a:r>
          </a:p>
        </p:txBody>
      </p:sp>
      <p:sp>
        <p:nvSpPr>
          <p:cNvPr id="4" name="Slide Number Placeholder 3"/>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835869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1689D1-2F05-E14C-8912-01B79AD061FF}" type="datetime1">
              <a:rPr lang="en-US" smtClean="0"/>
              <a:t>10/14/2020</a:t>
            </a:fld>
            <a:endParaRPr lang="en-US"/>
          </a:p>
        </p:txBody>
      </p:sp>
      <p:sp>
        <p:nvSpPr>
          <p:cNvPr id="6" name="Footer Placeholder 5"/>
          <p:cNvSpPr>
            <a:spLocks noGrp="1"/>
          </p:cNvSpPr>
          <p:nvPr>
            <p:ph type="ftr" sz="quarter" idx="11"/>
          </p:nvPr>
        </p:nvSpPr>
        <p:spPr/>
        <p:txBody>
          <a:bodyPr/>
          <a:lstStyle/>
          <a:p>
            <a:r>
              <a:rPr lang="en-US"/>
              <a:t>MAE 207: Medical Devices</a:t>
            </a:r>
          </a:p>
        </p:txBody>
      </p:sp>
      <p:sp>
        <p:nvSpPr>
          <p:cNvPr id="7" name="Slide Number Placeholder 6"/>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411125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B3FFD8-A348-5F4D-88DC-D4E876E6632B}" type="datetime1">
              <a:rPr lang="en-US" smtClean="0"/>
              <a:t>10/14/2020</a:t>
            </a:fld>
            <a:endParaRPr lang="en-US"/>
          </a:p>
        </p:txBody>
      </p:sp>
      <p:sp>
        <p:nvSpPr>
          <p:cNvPr id="6" name="Footer Placeholder 5"/>
          <p:cNvSpPr>
            <a:spLocks noGrp="1"/>
          </p:cNvSpPr>
          <p:nvPr>
            <p:ph type="ftr" sz="quarter" idx="11"/>
          </p:nvPr>
        </p:nvSpPr>
        <p:spPr/>
        <p:txBody>
          <a:bodyPr/>
          <a:lstStyle/>
          <a:p>
            <a:r>
              <a:rPr lang="en-US"/>
              <a:t>MAE 207: Medical Devices</a:t>
            </a:r>
          </a:p>
        </p:txBody>
      </p:sp>
      <p:sp>
        <p:nvSpPr>
          <p:cNvPr id="7" name="Slide Number Placeholder 6"/>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328932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9D5970-9710-A143-BDBF-7B797545A3FE}" type="datetime1">
              <a:rPr lang="en-US" smtClean="0"/>
              <a:t>10/14/2020</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MAE 207: Medical Devices</a:t>
            </a: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981E13-E869-9B48-B573-864811240C1F}" type="slidenum">
              <a:rPr lang="en-US" smtClean="0"/>
              <a:t>‹#›</a:t>
            </a:fld>
            <a:endParaRPr lang="en-US"/>
          </a:p>
        </p:txBody>
      </p:sp>
    </p:spTree>
    <p:extLst>
      <p:ext uri="{BB962C8B-B14F-4D97-AF65-F5344CB8AC3E}">
        <p14:creationId xmlns:p14="http://schemas.microsoft.com/office/powerpoint/2010/main" val="1609134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All_models_are_wron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analyticsvidhya.com/blog/2018/03/introduction-k-neighbours-algorithm-clusteri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towardsdatascience.com/pca-is-not-feature-selection-3344fb764ae6" TargetMode="Externa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0.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ideo" Target="https://www.youtube.com/embed/vWFjqgb-ylQ?feature=oembed" TargetMode="External"/><Relationship Id="rId5" Type="http://schemas.openxmlformats.org/officeDocument/2006/relationships/image" Target="../media/image21.png"/><Relationship Id="rId4" Type="http://schemas.openxmlformats.org/officeDocument/2006/relationships/hyperlink" Target="https://www.youtube.com/watch?v=vWFjqgb-ylQ"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medium.com/@divakar_239/stochastic-vs-batch-gradient-descent-8820568eada1" TargetMode="Externa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towardsdatascience.com/optimization-loss-function-under-the-hood-part-iii-5dff33fa015d"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3.xml.rels><?xml version="1.0" encoding="UTF-8" standalone="yes"?>
<Relationships xmlns="http://schemas.openxmlformats.org/package/2006/relationships"><Relationship Id="rId3" Type="http://schemas.openxmlformats.org/officeDocument/2006/relationships/hyperlink" Target="https://subscription.packtpub.com/book/big_data_and_business_intelligence/9781788994941/1/ch01lvl1sec17/iris-dataset"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hyperlink" Target="https://en.wikipedia.org/wiki/Decision_stump" TargetMode="Externa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scikit-learn.org/0.18/auto_examples/tree/plot_iris.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towardsdatascience.com/gradient-boosted-decision-trees-explained-9259bd8205af"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The_Wisdom_of_Crowds" TargetMode="External"/><Relationship Id="rId7" Type="http://schemas.openxmlformats.org/officeDocument/2006/relationships/hyperlink" Target="https://corporatefinanceinstitute.com/resources/knowledge/other/random-forest/"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en.wikipedia.org/wiki/Random_forest" TargetMode="External"/><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fNk_zzaMoSs&amp;t=2s" TargetMode="External"/><Relationship Id="rId7" Type="http://schemas.openxmlformats.org/officeDocument/2006/relationships/hyperlink" Target="https://www.youtube.com/watch?v=Q8l0Vip5YUw&amp;ab_channel=LuisSerrano"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youtube.com/watch?v=7VeUPuFGJHk&amp;ab_channel=StatQuestwithJoshStarmer" TargetMode="External"/><Relationship Id="rId5" Type="http://schemas.openxmlformats.org/officeDocument/2006/relationships/hyperlink" Target="https://towardsdatascience.com/optimization-loss-function-under-the-hood-part-iii-5dff33fa015d" TargetMode="External"/><Relationship Id="rId4" Type="http://schemas.openxmlformats.org/officeDocument/2006/relationships/hyperlink" Target="https://towardsdatascience.com/linear-regression-using-gradient-descent-97a6c8700931"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JordanLevy99/ECE_196_Intro_to_M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bluedata.com/blog/2018/05/deploying-machine-learning-pipelines-for-ai-use-cases/"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www.kaggle.com/gregnetols/mnist-with-pca-and-knn"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JordanLevy99/ECE_196_Intro_to_M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en.wikipedia.org/wiki/Overfitt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atascience.stackexchange.com/questions/61467/clarification-on-train-test-and-val-and-how-to-use-implement-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956735" y="4442020"/>
            <a:ext cx="6801321" cy="1737360"/>
          </a:xfrm>
        </p:spPr>
        <p:txBody>
          <a:bodyPr vert="horz" lIns="457200" tIns="60960" rIns="121920" bIns="60960" rtlCol="0" anchor="ctr">
            <a:normAutofit/>
          </a:bodyPr>
          <a:lstStyle/>
          <a:p>
            <a:pPr marL="15874" indent="-15874" algn="r">
              <a:tabLst>
                <a:tab pos="336542" algn="l"/>
                <a:tab pos="900091" algn="l"/>
              </a:tabLst>
            </a:pPr>
            <a:r>
              <a:rPr lang="en-US" sz="5600" dirty="0">
                <a:latin typeface="Eurostile" charset="0"/>
                <a:ea typeface="Eurostile" charset="0"/>
                <a:cs typeface="Eurostile" charset="0"/>
              </a:rPr>
              <a:t>Intro to Machine Learning</a:t>
            </a:r>
          </a:p>
        </p:txBody>
      </p:sp>
      <p:sp>
        <p:nvSpPr>
          <p:cNvPr id="18" name="Oval 17">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Connector 25">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ubtitle 2"/>
          <p:cNvSpPr txBox="1">
            <a:spLocks/>
          </p:cNvSpPr>
          <p:nvPr/>
        </p:nvSpPr>
        <p:spPr>
          <a:xfrm>
            <a:off x="211057" y="5937061"/>
            <a:ext cx="4430599" cy="981264"/>
          </a:xfrm>
          <a:prstGeom prst="rect">
            <a:avLst/>
          </a:prstGeom>
          <a:noFill/>
        </p:spPr>
        <p:txBody>
          <a:bodyPr vert="horz" lIns="18288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2000" dirty="0">
                <a:solidFill>
                  <a:schemeClr val="accent5">
                    <a:lumMod val="60000"/>
                    <a:lumOff val="40000"/>
                  </a:schemeClr>
                </a:solidFill>
                <a:latin typeface="Eurostile" charset="0"/>
                <a:ea typeface="Eurostile" charset="0"/>
                <a:cs typeface="Eurostile" charset="0"/>
              </a:rPr>
              <a:t>Tutor: Jordan Levy</a:t>
            </a:r>
          </a:p>
        </p:txBody>
      </p:sp>
      <p:sp>
        <p:nvSpPr>
          <p:cNvPr id="10" name="Title 1"/>
          <p:cNvSpPr txBox="1">
            <a:spLocks/>
          </p:cNvSpPr>
          <p:nvPr/>
        </p:nvSpPr>
        <p:spPr>
          <a:xfrm>
            <a:off x="211057" y="3597257"/>
            <a:ext cx="3073320" cy="792936"/>
          </a:xfrm>
          <a:prstGeom prst="rect">
            <a:avLst/>
          </a:prstGeom>
          <a:noFill/>
        </p:spPr>
        <p:txBody>
          <a:bodyPr vert="horz" lIns="18288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endParaRPr lang="en-US" sz="700" dirty="0">
              <a:latin typeface="Eurostile" charset="0"/>
              <a:ea typeface="Eurostile" charset="0"/>
              <a:cs typeface="Eurostile" charset="0"/>
            </a:endParaRPr>
          </a:p>
          <a:p>
            <a:pPr algn="l">
              <a:spcAft>
                <a:spcPts val="600"/>
              </a:spcAft>
            </a:pPr>
            <a:r>
              <a:rPr lang="en-US" sz="3200" dirty="0">
                <a:latin typeface="Eurostile"/>
                <a:ea typeface="Eurostile" charset="0"/>
                <a:cs typeface="Eurostile" charset="0"/>
              </a:rPr>
              <a:t>ECE 196 Week 2/3</a:t>
            </a:r>
            <a:endParaRPr lang="en-US" sz="3200" dirty="0">
              <a:latin typeface="Eurostile" charset="0"/>
              <a:ea typeface="Eurostile" charset="0"/>
              <a:cs typeface="Eurostile" charset="0"/>
            </a:endParaRPr>
          </a:p>
        </p:txBody>
      </p:sp>
      <p:sp>
        <p:nvSpPr>
          <p:cNvPr id="3" name="TextBox 2">
            <a:extLst>
              <a:ext uri="{FF2B5EF4-FFF2-40B4-BE49-F238E27FC236}">
                <a16:creationId xmlns:a16="http://schemas.microsoft.com/office/drawing/2014/main" id="{161983AA-FCBB-40D1-9CE1-B39E169A1925}"/>
              </a:ext>
            </a:extLst>
          </p:cNvPr>
          <p:cNvSpPr txBox="1"/>
          <p:nvPr/>
        </p:nvSpPr>
        <p:spPr>
          <a:xfrm>
            <a:off x="4163591" y="6300030"/>
            <a:ext cx="6135013" cy="369332"/>
          </a:xfrm>
          <a:prstGeom prst="rect">
            <a:avLst/>
          </a:prstGeom>
          <a:noFill/>
        </p:spPr>
        <p:txBody>
          <a:bodyPr wrap="none" rtlCol="0">
            <a:spAutoFit/>
          </a:bodyPr>
          <a:lstStyle/>
          <a:p>
            <a:r>
              <a:rPr lang="en-US" dirty="0">
                <a:solidFill>
                  <a:srgbClr val="202122"/>
                </a:solidFill>
                <a:latin typeface="Arial" panose="020B0604020202020204" pitchFamily="34" charset="0"/>
              </a:rPr>
              <a:t>“</a:t>
            </a:r>
            <a:r>
              <a:rPr lang="en-US" b="0" i="0" dirty="0">
                <a:solidFill>
                  <a:srgbClr val="202122"/>
                </a:solidFill>
                <a:effectLst/>
                <a:latin typeface="Arial" panose="020B0604020202020204" pitchFamily="34" charset="0"/>
              </a:rPr>
              <a:t>All models are wrong, but some are useful” – </a:t>
            </a:r>
            <a:r>
              <a:rPr lang="en-US" b="0" i="0" dirty="0">
                <a:solidFill>
                  <a:srgbClr val="202122"/>
                </a:solidFill>
                <a:effectLst/>
                <a:latin typeface="Arial" panose="020B0604020202020204" pitchFamily="34" charset="0"/>
                <a:hlinkClick r:id="rId3"/>
              </a:rPr>
              <a:t>George Box</a:t>
            </a:r>
            <a:endParaRPr lang="en-US" dirty="0"/>
          </a:p>
        </p:txBody>
      </p:sp>
    </p:spTree>
    <p:extLst>
      <p:ext uri="{BB962C8B-B14F-4D97-AF65-F5344CB8AC3E}">
        <p14:creationId xmlns:p14="http://schemas.microsoft.com/office/powerpoint/2010/main" val="19078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10</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626163210"/>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456590" y="1512107"/>
            <a:ext cx="700655"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404613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01582B-D86B-0840-A1DF-0F0483427214}"/>
              </a:ext>
            </a:extLst>
          </p:cNvPr>
          <p:cNvSpPr txBox="1"/>
          <p:nvPr/>
        </p:nvSpPr>
        <p:spPr>
          <a:xfrm>
            <a:off x="2335427" y="407773"/>
            <a:ext cx="184731" cy="369332"/>
          </a:xfrm>
          <a:prstGeom prst="rect">
            <a:avLst/>
          </a:prstGeom>
          <a:noFill/>
        </p:spPr>
        <p:txBody>
          <a:bodyPr wrap="none" rtlCol="0">
            <a:spAutoFit/>
          </a:bodyPr>
          <a:lstStyle/>
          <a:p>
            <a:endParaRPr lang="en-US" dirty="0"/>
          </a:p>
        </p:txBody>
      </p:sp>
      <p:sp>
        <p:nvSpPr>
          <p:cNvPr id="18" name="Rectangle 17">
            <a:extLst>
              <a:ext uri="{FF2B5EF4-FFF2-40B4-BE49-F238E27FC236}">
                <a16:creationId xmlns:a16="http://schemas.microsoft.com/office/drawing/2014/main" id="{B07E56E8-1E6D-CE46-A98D-33F5369EFFD0}"/>
              </a:ext>
            </a:extLst>
          </p:cNvPr>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EF29B59-A833-A841-A77E-3848DF54CEF1}"/>
              </a:ext>
            </a:extLst>
          </p:cNvPr>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8C6ADAC-9ABA-4C40-861B-7A8A35D6A7CE}"/>
              </a:ext>
            </a:extLst>
          </p:cNvPr>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Regression and Classification</a:t>
            </a:r>
          </a:p>
        </p:txBody>
      </p:sp>
      <p:sp>
        <p:nvSpPr>
          <p:cNvPr id="21" name="Rectangle 20">
            <a:extLst>
              <a:ext uri="{FF2B5EF4-FFF2-40B4-BE49-F238E27FC236}">
                <a16:creationId xmlns:a16="http://schemas.microsoft.com/office/drawing/2014/main" id="{1230E0CC-C3EA-FC4D-981B-27B103F500EE}"/>
              </a:ext>
            </a:extLst>
          </p:cNvPr>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4683C71-881C-8343-A920-2FA765685EA6}"/>
              </a:ext>
            </a:extLst>
          </p:cNvPr>
          <p:cNvPicPr>
            <a:picLocks noChangeAspect="1"/>
          </p:cNvPicPr>
          <p:nvPr/>
        </p:nvPicPr>
        <p:blipFill>
          <a:blip r:embed="rId3"/>
          <a:stretch>
            <a:fillRect/>
          </a:stretch>
        </p:blipFill>
        <p:spPr>
          <a:xfrm>
            <a:off x="2817841" y="3530283"/>
            <a:ext cx="5705334" cy="2852667"/>
          </a:xfrm>
          <a:prstGeom prst="rect">
            <a:avLst/>
          </a:prstGeom>
        </p:spPr>
      </p:pic>
      <p:sp>
        <p:nvSpPr>
          <p:cNvPr id="8" name="TextBox 7">
            <a:extLst>
              <a:ext uri="{FF2B5EF4-FFF2-40B4-BE49-F238E27FC236}">
                <a16:creationId xmlns:a16="http://schemas.microsoft.com/office/drawing/2014/main" id="{6F21AAEF-ED21-6041-AA7E-D8DB2C7CF58F}"/>
              </a:ext>
            </a:extLst>
          </p:cNvPr>
          <p:cNvSpPr txBox="1"/>
          <p:nvPr/>
        </p:nvSpPr>
        <p:spPr>
          <a:xfrm>
            <a:off x="870155" y="1946787"/>
            <a:ext cx="4800353" cy="369332"/>
          </a:xfrm>
          <a:prstGeom prst="rect">
            <a:avLst/>
          </a:prstGeom>
          <a:noFill/>
        </p:spPr>
        <p:txBody>
          <a:bodyPr wrap="none" rtlCol="0">
            <a:spAutoFit/>
          </a:bodyPr>
          <a:lstStyle/>
          <a:p>
            <a:r>
              <a:rPr lang="en-US" u="sng" dirty="0"/>
              <a:t>Regression</a:t>
            </a:r>
            <a:r>
              <a:rPr lang="en-US" dirty="0"/>
              <a:t>: Predict a quantity y based on input x.</a:t>
            </a:r>
          </a:p>
        </p:txBody>
      </p:sp>
      <p:sp>
        <p:nvSpPr>
          <p:cNvPr id="13" name="TextBox 12">
            <a:extLst>
              <a:ext uri="{FF2B5EF4-FFF2-40B4-BE49-F238E27FC236}">
                <a16:creationId xmlns:a16="http://schemas.microsoft.com/office/drawing/2014/main" id="{F7CCBC66-0C62-2840-B408-25BC753DDBED}"/>
              </a:ext>
            </a:extLst>
          </p:cNvPr>
          <p:cNvSpPr txBox="1"/>
          <p:nvPr/>
        </p:nvSpPr>
        <p:spPr>
          <a:xfrm>
            <a:off x="853957" y="2816565"/>
            <a:ext cx="6289350" cy="369332"/>
          </a:xfrm>
          <a:prstGeom prst="rect">
            <a:avLst/>
          </a:prstGeom>
          <a:noFill/>
        </p:spPr>
        <p:txBody>
          <a:bodyPr wrap="none" rtlCol="0">
            <a:spAutoFit/>
          </a:bodyPr>
          <a:lstStyle/>
          <a:p>
            <a:r>
              <a:rPr lang="en-US" u="sng" dirty="0"/>
              <a:t>Classification</a:t>
            </a:r>
            <a:r>
              <a:rPr lang="en-US" dirty="0"/>
              <a:t>: Predict a discrete value or class y based on input x.</a:t>
            </a:r>
            <a:endParaRPr lang="en-US" u="sng" dirty="0"/>
          </a:p>
        </p:txBody>
      </p:sp>
      <p:sp>
        <p:nvSpPr>
          <p:cNvPr id="14" name="TextBox 13">
            <a:extLst>
              <a:ext uri="{FF2B5EF4-FFF2-40B4-BE49-F238E27FC236}">
                <a16:creationId xmlns:a16="http://schemas.microsoft.com/office/drawing/2014/main" id="{45FF1135-E105-E648-8D71-0699BDF27A32}"/>
              </a:ext>
            </a:extLst>
          </p:cNvPr>
          <p:cNvSpPr txBox="1"/>
          <p:nvPr/>
        </p:nvSpPr>
        <p:spPr>
          <a:xfrm>
            <a:off x="4280544" y="6475283"/>
            <a:ext cx="2779928" cy="246221"/>
          </a:xfrm>
          <a:prstGeom prst="rect">
            <a:avLst/>
          </a:prstGeom>
          <a:noFill/>
        </p:spPr>
        <p:txBody>
          <a:bodyPr wrap="none" rtlCol="0">
            <a:spAutoFit/>
          </a:bodyPr>
          <a:lstStyle/>
          <a:p>
            <a:r>
              <a:rPr lang="en-US" sz="1000" dirty="0"/>
              <a:t>Source: Phuong Truong Machine Learning Lecture</a:t>
            </a:r>
          </a:p>
        </p:txBody>
      </p:sp>
      <p:sp>
        <p:nvSpPr>
          <p:cNvPr id="16" name="TextBox 15">
            <a:extLst>
              <a:ext uri="{FF2B5EF4-FFF2-40B4-BE49-F238E27FC236}">
                <a16:creationId xmlns:a16="http://schemas.microsoft.com/office/drawing/2014/main" id="{D50F47CC-620E-704D-8AC7-5941E440D584}"/>
              </a:ext>
            </a:extLst>
          </p:cNvPr>
          <p:cNvSpPr txBox="1"/>
          <p:nvPr/>
        </p:nvSpPr>
        <p:spPr>
          <a:xfrm>
            <a:off x="1358442" y="2343221"/>
            <a:ext cx="6380465" cy="338554"/>
          </a:xfrm>
          <a:prstGeom prst="rect">
            <a:avLst/>
          </a:prstGeom>
          <a:noFill/>
        </p:spPr>
        <p:txBody>
          <a:bodyPr wrap="none" rtlCol="0">
            <a:spAutoFit/>
          </a:bodyPr>
          <a:lstStyle/>
          <a:p>
            <a:r>
              <a:rPr lang="en-US" sz="1600" dirty="0"/>
              <a:t>Example: Predict NBA points scored (y), based on Rebounds and Assists (X).</a:t>
            </a:r>
          </a:p>
        </p:txBody>
      </p:sp>
      <p:sp>
        <p:nvSpPr>
          <p:cNvPr id="22" name="TextBox 21">
            <a:extLst>
              <a:ext uri="{FF2B5EF4-FFF2-40B4-BE49-F238E27FC236}">
                <a16:creationId xmlns:a16="http://schemas.microsoft.com/office/drawing/2014/main" id="{0BB5B5AC-39C4-3948-953F-CF4630E62E05}"/>
              </a:ext>
            </a:extLst>
          </p:cNvPr>
          <p:cNvSpPr txBox="1"/>
          <p:nvPr/>
        </p:nvSpPr>
        <p:spPr>
          <a:xfrm>
            <a:off x="1358442" y="3191729"/>
            <a:ext cx="5432064" cy="338554"/>
          </a:xfrm>
          <a:prstGeom prst="rect">
            <a:avLst/>
          </a:prstGeom>
          <a:noFill/>
        </p:spPr>
        <p:txBody>
          <a:bodyPr wrap="none" rtlCol="0">
            <a:spAutoFit/>
          </a:bodyPr>
          <a:lstStyle/>
          <a:p>
            <a:r>
              <a:rPr lang="en-US" sz="1600" dirty="0"/>
              <a:t>Example: Classify a picture of a handwritten 7 as the number 7.</a:t>
            </a:r>
          </a:p>
        </p:txBody>
      </p:sp>
    </p:spTree>
    <p:extLst>
      <p:ext uri="{BB962C8B-B14F-4D97-AF65-F5344CB8AC3E}">
        <p14:creationId xmlns:p14="http://schemas.microsoft.com/office/powerpoint/2010/main" val="3650123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rawing&#10;&#10;Description automatically generated">
            <a:extLst>
              <a:ext uri="{FF2B5EF4-FFF2-40B4-BE49-F238E27FC236}">
                <a16:creationId xmlns:a16="http://schemas.microsoft.com/office/drawing/2014/main" id="{0E5C6D72-94D1-1543-9F6F-D2B41A642561}"/>
              </a:ext>
            </a:extLst>
          </p:cNvPr>
          <p:cNvPicPr>
            <a:picLocks noChangeAspect="1"/>
          </p:cNvPicPr>
          <p:nvPr/>
        </p:nvPicPr>
        <p:blipFill>
          <a:blip r:embed="rId2"/>
          <a:stretch>
            <a:fillRect/>
          </a:stretch>
        </p:blipFill>
        <p:spPr>
          <a:xfrm>
            <a:off x="953298" y="2630964"/>
            <a:ext cx="3133720" cy="3112688"/>
          </a:xfrm>
          <a:prstGeom prst="rect">
            <a:avLst/>
          </a:prstGeom>
        </p:spPr>
      </p:pic>
      <p:sp>
        <p:nvSpPr>
          <p:cNvPr id="7" name="TextBox 6">
            <a:extLst>
              <a:ext uri="{FF2B5EF4-FFF2-40B4-BE49-F238E27FC236}">
                <a16:creationId xmlns:a16="http://schemas.microsoft.com/office/drawing/2014/main" id="{8316F532-7E57-0B44-B59A-988B89714E24}"/>
              </a:ext>
            </a:extLst>
          </p:cNvPr>
          <p:cNvSpPr txBox="1"/>
          <p:nvPr/>
        </p:nvSpPr>
        <p:spPr>
          <a:xfrm>
            <a:off x="396537" y="1633664"/>
            <a:ext cx="2152962" cy="369332"/>
          </a:xfrm>
          <a:prstGeom prst="rect">
            <a:avLst/>
          </a:prstGeom>
          <a:noFill/>
        </p:spPr>
        <p:txBody>
          <a:bodyPr wrap="none" rtlCol="0">
            <a:spAutoFit/>
          </a:bodyPr>
          <a:lstStyle/>
          <a:p>
            <a:r>
              <a:rPr lang="en-US" dirty="0"/>
              <a:t>How do we get from:</a:t>
            </a:r>
          </a:p>
        </p:txBody>
      </p:sp>
      <p:sp>
        <p:nvSpPr>
          <p:cNvPr id="9" name="TextBox 8">
            <a:extLst>
              <a:ext uri="{FF2B5EF4-FFF2-40B4-BE49-F238E27FC236}">
                <a16:creationId xmlns:a16="http://schemas.microsoft.com/office/drawing/2014/main" id="{F705362E-9CF2-F446-AA24-B9B241E272E6}"/>
              </a:ext>
            </a:extLst>
          </p:cNvPr>
          <p:cNvSpPr txBox="1"/>
          <p:nvPr/>
        </p:nvSpPr>
        <p:spPr>
          <a:xfrm>
            <a:off x="5614790" y="3875509"/>
            <a:ext cx="446148" cy="461665"/>
          </a:xfrm>
          <a:prstGeom prst="rect">
            <a:avLst/>
          </a:prstGeom>
          <a:noFill/>
        </p:spPr>
        <p:txBody>
          <a:bodyPr wrap="none" rtlCol="0">
            <a:spAutoFit/>
          </a:bodyPr>
          <a:lstStyle/>
          <a:p>
            <a:r>
              <a:rPr lang="en-US" sz="2400" dirty="0"/>
              <a:t>to</a:t>
            </a:r>
          </a:p>
        </p:txBody>
      </p:sp>
      <p:sp>
        <p:nvSpPr>
          <p:cNvPr id="10" name="TextBox 9">
            <a:extLst>
              <a:ext uri="{FF2B5EF4-FFF2-40B4-BE49-F238E27FC236}">
                <a16:creationId xmlns:a16="http://schemas.microsoft.com/office/drawing/2014/main" id="{7B57A038-B8B7-8C46-9D8E-C3D18D3F5D7B}"/>
              </a:ext>
            </a:extLst>
          </p:cNvPr>
          <p:cNvSpPr txBox="1"/>
          <p:nvPr/>
        </p:nvSpPr>
        <p:spPr>
          <a:xfrm>
            <a:off x="8208505" y="3675455"/>
            <a:ext cx="830677" cy="861774"/>
          </a:xfrm>
          <a:prstGeom prst="rect">
            <a:avLst/>
          </a:prstGeom>
          <a:noFill/>
        </p:spPr>
        <p:txBody>
          <a:bodyPr wrap="none" rtlCol="0">
            <a:spAutoFit/>
          </a:bodyPr>
          <a:lstStyle/>
          <a:p>
            <a:r>
              <a:rPr lang="en-US" sz="5000" dirty="0"/>
              <a:t>‘7’</a:t>
            </a:r>
          </a:p>
        </p:txBody>
      </p:sp>
      <p:sp>
        <p:nvSpPr>
          <p:cNvPr id="11" name="TextBox 10">
            <a:extLst>
              <a:ext uri="{FF2B5EF4-FFF2-40B4-BE49-F238E27FC236}">
                <a16:creationId xmlns:a16="http://schemas.microsoft.com/office/drawing/2014/main" id="{10D8C580-F91C-174B-9ACD-F46F8F38B184}"/>
              </a:ext>
            </a:extLst>
          </p:cNvPr>
          <p:cNvSpPr txBox="1"/>
          <p:nvPr/>
        </p:nvSpPr>
        <p:spPr>
          <a:xfrm>
            <a:off x="1099358" y="2132314"/>
            <a:ext cx="747320" cy="369332"/>
          </a:xfrm>
          <a:prstGeom prst="rect">
            <a:avLst/>
          </a:prstGeom>
          <a:noFill/>
        </p:spPr>
        <p:txBody>
          <a:bodyPr wrap="none" rtlCol="0">
            <a:spAutoFit/>
          </a:bodyPr>
          <a:lstStyle/>
          <a:p>
            <a:r>
              <a:rPr lang="en-US" u="sng" dirty="0"/>
              <a:t>Input</a:t>
            </a:r>
            <a:r>
              <a:rPr lang="en-US" dirty="0"/>
              <a:t>:</a:t>
            </a:r>
            <a:endParaRPr lang="en-US" u="sng" dirty="0"/>
          </a:p>
        </p:txBody>
      </p:sp>
      <p:sp>
        <p:nvSpPr>
          <p:cNvPr id="12" name="TextBox 11">
            <a:extLst>
              <a:ext uri="{FF2B5EF4-FFF2-40B4-BE49-F238E27FC236}">
                <a16:creationId xmlns:a16="http://schemas.microsoft.com/office/drawing/2014/main" id="{2859A528-CFBD-7747-9577-8E6287A19F9A}"/>
              </a:ext>
            </a:extLst>
          </p:cNvPr>
          <p:cNvSpPr txBox="1"/>
          <p:nvPr/>
        </p:nvSpPr>
        <p:spPr>
          <a:xfrm>
            <a:off x="7147403" y="3306123"/>
            <a:ext cx="918841" cy="369332"/>
          </a:xfrm>
          <a:prstGeom prst="rect">
            <a:avLst/>
          </a:prstGeom>
          <a:noFill/>
        </p:spPr>
        <p:txBody>
          <a:bodyPr wrap="none" rtlCol="0">
            <a:spAutoFit/>
          </a:bodyPr>
          <a:lstStyle/>
          <a:p>
            <a:r>
              <a:rPr lang="en-US" u="sng" dirty="0"/>
              <a:t>Output</a:t>
            </a:r>
            <a:r>
              <a:rPr lang="en-US" dirty="0"/>
              <a:t>:</a:t>
            </a:r>
            <a:endParaRPr lang="en-US" u="sng" dirty="0"/>
          </a:p>
        </p:txBody>
      </p:sp>
      <p:sp>
        <p:nvSpPr>
          <p:cNvPr id="2" name="TextBox 1">
            <a:extLst>
              <a:ext uri="{FF2B5EF4-FFF2-40B4-BE49-F238E27FC236}">
                <a16:creationId xmlns:a16="http://schemas.microsoft.com/office/drawing/2014/main" id="{0101582B-D86B-0840-A1DF-0F0483427214}"/>
              </a:ext>
            </a:extLst>
          </p:cNvPr>
          <p:cNvSpPr txBox="1"/>
          <p:nvPr/>
        </p:nvSpPr>
        <p:spPr>
          <a:xfrm>
            <a:off x="2335427" y="407773"/>
            <a:ext cx="184731" cy="369332"/>
          </a:xfrm>
          <a:prstGeom prst="rect">
            <a:avLst/>
          </a:prstGeom>
          <a:noFill/>
        </p:spPr>
        <p:txBody>
          <a:bodyPr wrap="none" rtlCol="0">
            <a:spAutoFit/>
          </a:bodyPr>
          <a:lstStyle/>
          <a:p>
            <a:endParaRPr lang="en-US" dirty="0"/>
          </a:p>
        </p:txBody>
      </p:sp>
      <p:sp>
        <p:nvSpPr>
          <p:cNvPr id="18" name="Rectangle 17">
            <a:extLst>
              <a:ext uri="{FF2B5EF4-FFF2-40B4-BE49-F238E27FC236}">
                <a16:creationId xmlns:a16="http://schemas.microsoft.com/office/drawing/2014/main" id="{B07E56E8-1E6D-CE46-A98D-33F5369EFFD0}"/>
              </a:ext>
            </a:extLst>
          </p:cNvPr>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EF29B59-A833-A841-A77E-3848DF54CEF1}"/>
              </a:ext>
            </a:extLst>
          </p:cNvPr>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8C6ADAC-9ABA-4C40-861B-7A8A35D6A7CE}"/>
              </a:ext>
            </a:extLst>
          </p:cNvPr>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Classification</a:t>
            </a:r>
          </a:p>
        </p:txBody>
      </p:sp>
      <p:sp>
        <p:nvSpPr>
          <p:cNvPr id="21" name="Rectangle 20">
            <a:extLst>
              <a:ext uri="{FF2B5EF4-FFF2-40B4-BE49-F238E27FC236}">
                <a16:creationId xmlns:a16="http://schemas.microsoft.com/office/drawing/2014/main" id="{1230E0CC-C3EA-FC4D-981B-27B103F500EE}"/>
              </a:ext>
            </a:extLst>
          </p:cNvPr>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9742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Using Euclidean distance, find the k-Nearest points in training data to the point in your testing data</a:t>
            </a:r>
          </a:p>
          <a:p>
            <a:r>
              <a:rPr lang="en-US" sz="1800" dirty="0">
                <a:latin typeface="Dotum" panose="020B0600000101010101" pitchFamily="34" charset="-127"/>
                <a:ea typeface="Dotum" panose="020B0600000101010101" pitchFamily="34" charset="-127"/>
              </a:rPr>
              <a:t>Output the class with the most ‘votes’</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k-Nearest Neighbors</a:t>
            </a:r>
          </a:p>
        </p:txBody>
      </p:sp>
      <p:sp>
        <p:nvSpPr>
          <p:cNvPr id="9" name="Slide Number Placeholder 8"/>
          <p:cNvSpPr>
            <a:spLocks noGrp="1"/>
          </p:cNvSpPr>
          <p:nvPr>
            <p:ph type="sldNum" sz="quarter" idx="12"/>
          </p:nvPr>
        </p:nvSpPr>
        <p:spPr>
          <a:xfrm>
            <a:off x="9253049" y="6377580"/>
            <a:ext cx="2743200" cy="365125"/>
          </a:xfrm>
        </p:spPr>
        <p:txBody>
          <a:bodyPr/>
          <a:lstStyle/>
          <a:p>
            <a:fld id="{8E981E13-E869-9B48-B573-864811240C1F}" type="slidenum">
              <a:rPr lang="en-US" smtClean="0"/>
              <a:t>13</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K Nearest Neighbor | KNN Algorithm | KNN in Python &amp; R">
            <a:extLst>
              <a:ext uri="{FF2B5EF4-FFF2-40B4-BE49-F238E27FC236}">
                <a16:creationId xmlns:a16="http://schemas.microsoft.com/office/drawing/2014/main" id="{82ED992B-6076-43FC-88DD-9B75DADEB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186" y="2565650"/>
            <a:ext cx="3900198" cy="352191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83322D7-7F7D-4396-8395-6590926911AD}"/>
              </a:ext>
            </a:extLst>
          </p:cNvPr>
          <p:cNvSpPr txBox="1"/>
          <p:nvPr/>
        </p:nvSpPr>
        <p:spPr>
          <a:xfrm>
            <a:off x="4565779" y="6373021"/>
            <a:ext cx="3060442" cy="276999"/>
          </a:xfrm>
          <a:prstGeom prst="rect">
            <a:avLst/>
          </a:prstGeom>
          <a:noFill/>
        </p:spPr>
        <p:txBody>
          <a:bodyPr wrap="square" rtlCol="0">
            <a:spAutoFit/>
          </a:bodyPr>
          <a:lstStyle/>
          <a:p>
            <a:r>
              <a:rPr lang="en-US" sz="1200" dirty="0"/>
              <a:t>Source: </a:t>
            </a:r>
            <a:r>
              <a:rPr lang="en-US" sz="1200" dirty="0">
                <a:hlinkClick r:id="rId4"/>
              </a:rPr>
              <a:t>Introduction to K-Nearest Neighbors</a:t>
            </a:r>
            <a:endParaRPr lang="en-US" sz="1200" dirty="0"/>
          </a:p>
        </p:txBody>
      </p:sp>
    </p:spTree>
    <p:extLst>
      <p:ext uri="{BB962C8B-B14F-4D97-AF65-F5344CB8AC3E}">
        <p14:creationId xmlns:p14="http://schemas.microsoft.com/office/powerpoint/2010/main" val="2962491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Using Euclidean distance, find the k-Nearest points in training data to the point in your testing data</a:t>
            </a:r>
          </a:p>
          <a:p>
            <a:r>
              <a:rPr lang="en-US" sz="1800" dirty="0">
                <a:latin typeface="Dotum" panose="020B0600000101010101" pitchFamily="34" charset="-127"/>
                <a:ea typeface="Dotum" panose="020B0600000101010101" pitchFamily="34" charset="-127"/>
              </a:rPr>
              <a:t>Output the class with the most ‘votes’</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k-Nearest Neighbors (Cont.)</a:t>
            </a:r>
          </a:p>
        </p:txBody>
      </p:sp>
      <p:sp>
        <p:nvSpPr>
          <p:cNvPr id="9" name="Slide Number Placeholder 8"/>
          <p:cNvSpPr>
            <a:spLocks noGrp="1"/>
          </p:cNvSpPr>
          <p:nvPr>
            <p:ph type="sldNum" sz="quarter" idx="12"/>
          </p:nvPr>
        </p:nvSpPr>
        <p:spPr>
          <a:xfrm>
            <a:off x="9253049" y="6377580"/>
            <a:ext cx="2743200" cy="365125"/>
          </a:xfrm>
        </p:spPr>
        <p:txBody>
          <a:bodyPr/>
          <a:lstStyle/>
          <a:p>
            <a:fld id="{8E981E13-E869-9B48-B573-864811240C1F}" type="slidenum">
              <a:rPr lang="en-US" smtClean="0"/>
              <a:t>14</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45B9F70-CB91-4F2B-8EB6-BB63F2A9924C}"/>
              </a:ext>
            </a:extLst>
          </p:cNvPr>
          <p:cNvPicPr>
            <a:picLocks noChangeAspect="1"/>
          </p:cNvPicPr>
          <p:nvPr/>
        </p:nvPicPr>
        <p:blipFill rotWithShape="1">
          <a:blip r:embed="rId3"/>
          <a:srcRect t="30817"/>
          <a:stretch/>
        </p:blipFill>
        <p:spPr>
          <a:xfrm>
            <a:off x="5673790" y="3041806"/>
            <a:ext cx="609601" cy="2565574"/>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EB3A73D0-9F38-4B35-9530-B650321EEFE1}"/>
              </a:ext>
            </a:extLst>
          </p:cNvPr>
          <p:cNvPicPr>
            <a:picLocks noChangeAspect="1"/>
          </p:cNvPicPr>
          <p:nvPr/>
        </p:nvPicPr>
        <p:blipFill>
          <a:blip r:embed="rId4"/>
          <a:stretch>
            <a:fillRect/>
          </a:stretch>
        </p:blipFill>
        <p:spPr>
          <a:xfrm>
            <a:off x="1781482" y="3503647"/>
            <a:ext cx="2275228" cy="2259958"/>
          </a:xfrm>
          <a:prstGeom prst="rect">
            <a:avLst/>
          </a:prstGeom>
        </p:spPr>
      </p:pic>
      <p:sp>
        <p:nvSpPr>
          <p:cNvPr id="11" name="TextBox 10">
            <a:extLst>
              <a:ext uri="{FF2B5EF4-FFF2-40B4-BE49-F238E27FC236}">
                <a16:creationId xmlns:a16="http://schemas.microsoft.com/office/drawing/2014/main" id="{554FB6AF-70BF-469E-9A91-5089993A610A}"/>
              </a:ext>
            </a:extLst>
          </p:cNvPr>
          <p:cNvSpPr txBox="1"/>
          <p:nvPr/>
        </p:nvSpPr>
        <p:spPr>
          <a:xfrm>
            <a:off x="4263162" y="4448960"/>
            <a:ext cx="1204176" cy="369332"/>
          </a:xfrm>
          <a:prstGeom prst="rect">
            <a:avLst/>
          </a:prstGeom>
          <a:noFill/>
        </p:spPr>
        <p:txBody>
          <a:bodyPr wrap="none" rtlCol="0">
            <a:spAutoFit/>
          </a:bodyPr>
          <a:lstStyle/>
          <a:p>
            <a:r>
              <a:rPr lang="en-US" dirty="0"/>
              <a:t>when k = 5</a:t>
            </a:r>
          </a:p>
        </p:txBody>
      </p:sp>
      <p:pic>
        <p:nvPicPr>
          <p:cNvPr id="12" name="Picture 11">
            <a:extLst>
              <a:ext uri="{FF2B5EF4-FFF2-40B4-BE49-F238E27FC236}">
                <a16:creationId xmlns:a16="http://schemas.microsoft.com/office/drawing/2014/main" id="{0C23876A-A7C9-4B51-991B-4F1BF3A5ADD1}"/>
              </a:ext>
            </a:extLst>
          </p:cNvPr>
          <p:cNvPicPr>
            <a:picLocks noChangeAspect="1"/>
          </p:cNvPicPr>
          <p:nvPr/>
        </p:nvPicPr>
        <p:blipFill>
          <a:blip r:embed="rId5"/>
          <a:stretch>
            <a:fillRect/>
          </a:stretch>
        </p:blipFill>
        <p:spPr>
          <a:xfrm>
            <a:off x="5673790" y="5727351"/>
            <a:ext cx="629001" cy="629001"/>
          </a:xfrm>
          <a:prstGeom prst="rect">
            <a:avLst/>
          </a:prstGeom>
        </p:spPr>
      </p:pic>
      <p:sp>
        <p:nvSpPr>
          <p:cNvPr id="13" name="TextBox 12">
            <a:extLst>
              <a:ext uri="{FF2B5EF4-FFF2-40B4-BE49-F238E27FC236}">
                <a16:creationId xmlns:a16="http://schemas.microsoft.com/office/drawing/2014/main" id="{86BF0FBF-3FB0-48D1-9940-20A1748F1036}"/>
              </a:ext>
            </a:extLst>
          </p:cNvPr>
          <p:cNvSpPr txBox="1"/>
          <p:nvPr/>
        </p:nvSpPr>
        <p:spPr>
          <a:xfrm>
            <a:off x="6529050" y="4026089"/>
            <a:ext cx="649537" cy="369332"/>
          </a:xfrm>
          <a:prstGeom prst="rect">
            <a:avLst/>
          </a:prstGeom>
          <a:noFill/>
        </p:spPr>
        <p:txBody>
          <a:bodyPr wrap="none" rtlCol="0">
            <a:spAutoFit/>
          </a:bodyPr>
          <a:lstStyle/>
          <a:p>
            <a:r>
              <a:rPr lang="en-US" dirty="0"/>
              <a:t>4: ‘7’</a:t>
            </a:r>
          </a:p>
        </p:txBody>
      </p:sp>
      <p:sp>
        <p:nvSpPr>
          <p:cNvPr id="14" name="TextBox 13">
            <a:extLst>
              <a:ext uri="{FF2B5EF4-FFF2-40B4-BE49-F238E27FC236}">
                <a16:creationId xmlns:a16="http://schemas.microsoft.com/office/drawing/2014/main" id="{46128075-1CFE-4649-B28D-27D8AF04CE16}"/>
              </a:ext>
            </a:extLst>
          </p:cNvPr>
          <p:cNvSpPr txBox="1"/>
          <p:nvPr/>
        </p:nvSpPr>
        <p:spPr>
          <a:xfrm>
            <a:off x="6480319" y="5897799"/>
            <a:ext cx="702436" cy="369332"/>
          </a:xfrm>
          <a:prstGeom prst="rect">
            <a:avLst/>
          </a:prstGeom>
          <a:noFill/>
        </p:spPr>
        <p:txBody>
          <a:bodyPr wrap="none" rtlCol="0">
            <a:spAutoFit/>
          </a:bodyPr>
          <a:lstStyle/>
          <a:p>
            <a:r>
              <a:rPr lang="en-US" dirty="0"/>
              <a:t>1:  ‘8’</a:t>
            </a:r>
          </a:p>
        </p:txBody>
      </p:sp>
      <p:sp>
        <p:nvSpPr>
          <p:cNvPr id="15" name="TextBox 14">
            <a:extLst>
              <a:ext uri="{FF2B5EF4-FFF2-40B4-BE49-F238E27FC236}">
                <a16:creationId xmlns:a16="http://schemas.microsoft.com/office/drawing/2014/main" id="{AE377DED-2186-4030-9A87-2B595537333C}"/>
              </a:ext>
            </a:extLst>
          </p:cNvPr>
          <p:cNvSpPr txBox="1"/>
          <p:nvPr/>
        </p:nvSpPr>
        <p:spPr>
          <a:xfrm>
            <a:off x="4941657" y="2630964"/>
            <a:ext cx="2093265" cy="369332"/>
          </a:xfrm>
          <a:prstGeom prst="rect">
            <a:avLst/>
          </a:prstGeom>
          <a:noFill/>
        </p:spPr>
        <p:txBody>
          <a:bodyPr wrap="none" rtlCol="0">
            <a:spAutoFit/>
          </a:bodyPr>
          <a:lstStyle/>
          <a:p>
            <a:r>
              <a:rPr lang="en-US" u="sng" dirty="0"/>
              <a:t>k-Nearest Neighbors</a:t>
            </a:r>
          </a:p>
        </p:txBody>
      </p:sp>
      <p:sp>
        <p:nvSpPr>
          <p:cNvPr id="16" name="TextBox 15">
            <a:extLst>
              <a:ext uri="{FF2B5EF4-FFF2-40B4-BE49-F238E27FC236}">
                <a16:creationId xmlns:a16="http://schemas.microsoft.com/office/drawing/2014/main" id="{52B02D40-4055-4616-B163-A890812A9694}"/>
              </a:ext>
            </a:extLst>
          </p:cNvPr>
          <p:cNvSpPr txBox="1"/>
          <p:nvPr/>
        </p:nvSpPr>
        <p:spPr>
          <a:xfrm>
            <a:off x="8147370" y="3564424"/>
            <a:ext cx="1612942" cy="923330"/>
          </a:xfrm>
          <a:prstGeom prst="rect">
            <a:avLst/>
          </a:prstGeom>
          <a:noFill/>
        </p:spPr>
        <p:txBody>
          <a:bodyPr wrap="none" rtlCol="0">
            <a:spAutoFit/>
          </a:bodyPr>
          <a:lstStyle/>
          <a:p>
            <a:r>
              <a:rPr lang="en-US" dirty="0"/>
              <a:t>[[255 255 255],</a:t>
            </a:r>
          </a:p>
          <a:p>
            <a:r>
              <a:rPr lang="en-US" dirty="0"/>
              <a:t>   … ,</a:t>
            </a:r>
          </a:p>
          <a:p>
            <a:r>
              <a:rPr lang="en-US" dirty="0"/>
              <a:t> [255 255 255]]</a:t>
            </a:r>
          </a:p>
        </p:txBody>
      </p:sp>
      <p:sp>
        <p:nvSpPr>
          <p:cNvPr id="17" name="TextBox 16">
            <a:extLst>
              <a:ext uri="{FF2B5EF4-FFF2-40B4-BE49-F238E27FC236}">
                <a16:creationId xmlns:a16="http://schemas.microsoft.com/office/drawing/2014/main" id="{84A65655-5ADD-4ACD-91CA-2488C152CF9C}"/>
              </a:ext>
            </a:extLst>
          </p:cNvPr>
          <p:cNvSpPr txBox="1"/>
          <p:nvPr/>
        </p:nvSpPr>
        <p:spPr>
          <a:xfrm>
            <a:off x="7953194" y="3173861"/>
            <a:ext cx="2533707" cy="369332"/>
          </a:xfrm>
          <a:prstGeom prst="rect">
            <a:avLst/>
          </a:prstGeom>
          <a:noFill/>
        </p:spPr>
        <p:txBody>
          <a:bodyPr wrap="none" rtlCol="0">
            <a:spAutoFit/>
          </a:bodyPr>
          <a:lstStyle/>
          <a:p>
            <a:r>
              <a:rPr lang="en-US" dirty="0"/>
              <a:t>784 Dimensions (28*28)</a:t>
            </a:r>
          </a:p>
        </p:txBody>
      </p:sp>
    </p:spTree>
    <p:extLst>
      <p:ext uri="{BB962C8B-B14F-4D97-AF65-F5344CB8AC3E}">
        <p14:creationId xmlns:p14="http://schemas.microsoft.com/office/powerpoint/2010/main" val="186115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15</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1978850692"/>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622717" y="3767376"/>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417320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Dimensionality Reduction</a:t>
            </a:r>
          </a:p>
        </p:txBody>
      </p:sp>
      <p:sp>
        <p:nvSpPr>
          <p:cNvPr id="9" name="Slide Number Placeholder 8"/>
          <p:cNvSpPr>
            <a:spLocks noGrp="1"/>
          </p:cNvSpPr>
          <p:nvPr>
            <p:ph type="sldNum" sz="quarter" idx="12"/>
          </p:nvPr>
        </p:nvSpPr>
        <p:spPr/>
        <p:txBody>
          <a:bodyPr/>
          <a:lstStyle/>
          <a:p>
            <a:fld id="{8E981E13-E869-9B48-B573-864811240C1F}" type="slidenum">
              <a:rPr lang="en-US" smtClean="0"/>
              <a:t>16</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4CECAF64-7858-C34F-9724-7A7E920D91EF}"/>
              </a:ext>
            </a:extLst>
          </p:cNvPr>
          <p:cNvSpPr>
            <a:spLocks noGrp="1"/>
          </p:cNvSpPr>
          <p:nvPr>
            <p:ph idx="1"/>
          </p:nvPr>
        </p:nvSpPr>
        <p:spPr/>
        <p:txBody>
          <a:bodyPr>
            <a:normAutofit/>
          </a:bodyPr>
          <a:lstStyle/>
          <a:p>
            <a:r>
              <a:rPr lang="en-US" sz="2400" u="sng" dirty="0"/>
              <a:t>Curse of Dimensionality</a:t>
            </a:r>
            <a:r>
              <a:rPr lang="en-US" sz="2400" dirty="0"/>
              <a:t>: </a:t>
            </a:r>
            <a:r>
              <a:rPr lang="en-US" sz="2400" dirty="0" err="1"/>
              <a:t>kNN</a:t>
            </a:r>
            <a:r>
              <a:rPr lang="en-US" sz="2400" dirty="0"/>
              <a:t> struggles with too many dimensions, inability to generalize.</a:t>
            </a:r>
            <a:endParaRPr lang="en-US" sz="2400" u="sng" dirty="0"/>
          </a:p>
          <a:p>
            <a:r>
              <a:rPr lang="en-US" sz="2400" u="sng" dirty="0"/>
              <a:t>Principal Component Analysis</a:t>
            </a:r>
            <a:r>
              <a:rPr lang="en-US" sz="2400" dirty="0"/>
              <a:t>: Reduce the dimensionality of our data while retaining as much variation as possible.</a:t>
            </a:r>
          </a:p>
          <a:p>
            <a:pPr lvl="1"/>
            <a:r>
              <a:rPr lang="en-US" sz="2000" dirty="0"/>
              <a:t>Identifies which directions captures the most</a:t>
            </a:r>
          </a:p>
          <a:p>
            <a:pPr marL="457189" lvl="1" indent="0">
              <a:buNone/>
            </a:pPr>
            <a:r>
              <a:rPr lang="en-US" sz="2000" dirty="0"/>
              <a:t>    variance in our data.</a:t>
            </a:r>
          </a:p>
          <a:p>
            <a:pPr lvl="1"/>
            <a:r>
              <a:rPr lang="en-US" sz="2000" dirty="0"/>
              <a:t>Can drastically speed up computation time,</a:t>
            </a:r>
          </a:p>
          <a:p>
            <a:pPr marL="457189" lvl="1" indent="0">
              <a:buNone/>
            </a:pPr>
            <a:r>
              <a:rPr lang="en-US" sz="2000" dirty="0"/>
              <a:t>    sometimes with even better accuracy.</a:t>
            </a:r>
          </a:p>
        </p:txBody>
      </p:sp>
      <p:pic>
        <p:nvPicPr>
          <p:cNvPr id="3" name="Picture 2">
            <a:extLst>
              <a:ext uri="{FF2B5EF4-FFF2-40B4-BE49-F238E27FC236}">
                <a16:creationId xmlns:a16="http://schemas.microsoft.com/office/drawing/2014/main" id="{B4386C7B-6B2E-4445-B016-9571A3B5841C}"/>
              </a:ext>
            </a:extLst>
          </p:cNvPr>
          <p:cNvPicPr>
            <a:picLocks noChangeAspect="1"/>
          </p:cNvPicPr>
          <p:nvPr/>
        </p:nvPicPr>
        <p:blipFill>
          <a:blip r:embed="rId3"/>
          <a:stretch>
            <a:fillRect/>
          </a:stretch>
        </p:blipFill>
        <p:spPr>
          <a:xfrm>
            <a:off x="6597907" y="3161810"/>
            <a:ext cx="4025385" cy="3015153"/>
          </a:xfrm>
          <a:prstGeom prst="rect">
            <a:avLst/>
          </a:prstGeom>
        </p:spPr>
      </p:pic>
      <p:sp>
        <p:nvSpPr>
          <p:cNvPr id="4" name="TextBox 3">
            <a:extLst>
              <a:ext uri="{FF2B5EF4-FFF2-40B4-BE49-F238E27FC236}">
                <a16:creationId xmlns:a16="http://schemas.microsoft.com/office/drawing/2014/main" id="{4B76B2B5-7AA6-6A48-90B8-6DE5F4B9098F}"/>
              </a:ext>
            </a:extLst>
          </p:cNvPr>
          <p:cNvSpPr txBox="1"/>
          <p:nvPr/>
        </p:nvSpPr>
        <p:spPr>
          <a:xfrm>
            <a:off x="6276202" y="6193668"/>
            <a:ext cx="4594528" cy="246221"/>
          </a:xfrm>
          <a:prstGeom prst="rect">
            <a:avLst/>
          </a:prstGeom>
          <a:noFill/>
        </p:spPr>
        <p:txBody>
          <a:bodyPr wrap="none" rtlCol="0">
            <a:spAutoFit/>
          </a:bodyPr>
          <a:lstStyle/>
          <a:p>
            <a:r>
              <a:rPr lang="en-US" sz="1000" dirty="0"/>
              <a:t>Source: </a:t>
            </a:r>
            <a:r>
              <a:rPr lang="en-US" sz="1000" dirty="0">
                <a:hlinkClick r:id="rId4"/>
              </a:rPr>
              <a:t>https://towardsdatascience.com/pca-is-not-feature-selection-3344fb764ae6</a:t>
            </a:r>
            <a:endParaRPr lang="en-US" sz="1000" dirty="0"/>
          </a:p>
        </p:txBody>
      </p:sp>
    </p:spTree>
    <p:extLst>
      <p:ext uri="{BB962C8B-B14F-4D97-AF65-F5344CB8AC3E}">
        <p14:creationId xmlns:p14="http://schemas.microsoft.com/office/powerpoint/2010/main" val="2628537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17</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3949243015"/>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624656" y="2503823"/>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363365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marL="0" indent="0">
              <a:buNone/>
            </a:pPr>
            <a:r>
              <a:rPr lang="en-US" sz="1800" u="sng" dirty="0">
                <a:latin typeface="Dotum" panose="020B0600000101010101" pitchFamily="34" charset="-127"/>
                <a:ea typeface="Dotum" panose="020B0600000101010101" pitchFamily="34" charset="-127"/>
              </a:rPr>
              <a:t>Conventional math</a:t>
            </a:r>
            <a:r>
              <a:rPr lang="en-US" sz="1800" dirty="0">
                <a:latin typeface="Dotum" panose="020B0600000101010101" pitchFamily="34" charset="-127"/>
                <a:ea typeface="Dotum" panose="020B0600000101010101" pitchFamily="34" charset="-127"/>
              </a:rPr>
              <a:t>:</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Linear Model</a:t>
            </a:r>
          </a:p>
        </p:txBody>
      </p:sp>
      <p:sp>
        <p:nvSpPr>
          <p:cNvPr id="9" name="Slide Number Placeholder 8"/>
          <p:cNvSpPr>
            <a:spLocks noGrp="1"/>
          </p:cNvSpPr>
          <p:nvPr>
            <p:ph type="sldNum" sz="quarter" idx="12"/>
          </p:nvPr>
        </p:nvSpPr>
        <p:spPr/>
        <p:txBody>
          <a:bodyPr/>
          <a:lstStyle/>
          <a:p>
            <a:fld id="{8E981E13-E869-9B48-B573-864811240C1F}" type="slidenum">
              <a:rPr lang="en-US" smtClean="0"/>
              <a:t>18</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590E902-216B-432F-9975-CF4741DE98E9}"/>
                  </a:ext>
                </a:extLst>
              </p:cNvPr>
              <p:cNvSpPr txBox="1"/>
              <p:nvPr/>
            </p:nvSpPr>
            <p:spPr>
              <a:xfrm>
                <a:off x="388681" y="2706232"/>
                <a:ext cx="4228658" cy="815608"/>
              </a:xfrm>
              <a:prstGeom prst="rect">
                <a:avLst/>
              </a:prstGeom>
              <a:noFill/>
            </p:spPr>
            <p:txBody>
              <a:bodyPr wrap="square" rtlCol="0" anchor="ctr" anchorCtr="1">
                <a:spAutoFit/>
              </a:bodyPr>
              <a:lstStyle/>
              <a:p>
                <a:pPr algn="ctr"/>
                <a14:m>
                  <m:oMathPara xmlns:m="http://schemas.openxmlformats.org/officeDocument/2006/math">
                    <m:oMathParaPr>
                      <m:jc m:val="centerGroup"/>
                    </m:oMathParaPr>
                    <m:oMath xmlns:m="http://schemas.openxmlformats.org/officeDocument/2006/math">
                      <m:r>
                        <a:rPr lang="en-US" sz="4700" i="1">
                          <a:solidFill>
                            <a:srgbClr val="000000"/>
                          </a:solidFill>
                          <a:latin typeface="Cambria Math" panose="02040503050406030204" pitchFamily="18" charset="0"/>
                        </a:rPr>
                        <m:t>𝑦</m:t>
                      </m:r>
                      <m:r>
                        <a:rPr lang="en-US" sz="4700" i="0">
                          <a:solidFill>
                            <a:srgbClr val="000000"/>
                          </a:solidFill>
                          <a:latin typeface="Cambria Math" panose="02040503050406030204" pitchFamily="18" charset="0"/>
                        </a:rPr>
                        <m:t>=</m:t>
                      </m:r>
                      <m:r>
                        <a:rPr lang="en-US" sz="4700" i="1">
                          <a:solidFill>
                            <a:srgbClr val="000000"/>
                          </a:solidFill>
                          <a:latin typeface="Cambria Math" panose="02040503050406030204" pitchFamily="18" charset="0"/>
                        </a:rPr>
                        <m:t>𝑚𝑥</m:t>
                      </m:r>
                      <m:r>
                        <a:rPr lang="en-US" sz="4700" i="0">
                          <a:solidFill>
                            <a:srgbClr val="000000"/>
                          </a:solidFill>
                          <a:latin typeface="Cambria Math" panose="02040503050406030204" pitchFamily="18" charset="0"/>
                        </a:rPr>
                        <m:t>+</m:t>
                      </m:r>
                      <m:r>
                        <a:rPr lang="en-US" sz="4700" i="1">
                          <a:solidFill>
                            <a:srgbClr val="000000"/>
                          </a:solidFill>
                          <a:latin typeface="Cambria Math" panose="02040503050406030204" pitchFamily="18" charset="0"/>
                        </a:rPr>
                        <m:t>𝑏</m:t>
                      </m:r>
                    </m:oMath>
                  </m:oMathPara>
                </a14:m>
                <a:endParaRPr lang="en-US" sz="4700" dirty="0">
                  <a:solidFill>
                    <a:srgbClr val="000000"/>
                  </a:solidFill>
                </a:endParaRPr>
              </a:p>
            </p:txBody>
          </p:sp>
        </mc:Choice>
        <mc:Fallback xmlns="">
          <p:sp>
            <p:nvSpPr>
              <p:cNvPr id="45" name="TextBox 44">
                <a:extLst>
                  <a:ext uri="{FF2B5EF4-FFF2-40B4-BE49-F238E27FC236}">
                    <a16:creationId xmlns:a16="http://schemas.microsoft.com/office/drawing/2014/main" id="{4590E902-216B-432F-9975-CF4741DE98E9}"/>
                  </a:ext>
                </a:extLst>
              </p:cNvPr>
              <p:cNvSpPr txBox="1">
                <a:spLocks noRot="1" noChangeAspect="1" noMove="1" noResize="1" noEditPoints="1" noAdjustHandles="1" noChangeArrowheads="1" noChangeShapeType="1" noTextEdit="1"/>
              </p:cNvSpPr>
              <p:nvPr/>
            </p:nvSpPr>
            <p:spPr>
              <a:xfrm>
                <a:off x="388681" y="2706232"/>
                <a:ext cx="4228658" cy="815608"/>
              </a:xfrm>
              <a:prstGeom prst="rect">
                <a:avLst/>
              </a:prstGeom>
              <a:blipFill>
                <a:blip r:embed="rId3"/>
                <a:stretch>
                  <a:fillRect b="-15385"/>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E1085AAB-2437-5A4A-BD96-7E593AB8D9CE}"/>
              </a:ext>
            </a:extLst>
          </p:cNvPr>
          <p:cNvSpPr txBox="1"/>
          <p:nvPr/>
        </p:nvSpPr>
        <p:spPr>
          <a:xfrm>
            <a:off x="195751" y="4331371"/>
            <a:ext cx="2589170" cy="369332"/>
          </a:xfrm>
          <a:prstGeom prst="rect">
            <a:avLst/>
          </a:prstGeom>
          <a:noFill/>
        </p:spPr>
        <p:txBody>
          <a:bodyPr wrap="none" rtlCol="0">
            <a:spAutoFit/>
          </a:bodyPr>
          <a:lstStyle/>
          <a:p>
            <a:r>
              <a:rPr lang="en-US" u="sng" dirty="0"/>
              <a:t>Machine Learning Model</a:t>
            </a:r>
            <a:r>
              <a:rPr lang="en-US" dirty="0"/>
              <a:t>:</a:t>
            </a:r>
            <a:endParaRPr lang="en-US" u="sng"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3C594536-D036-451A-A811-EFF7D0AABC0E}"/>
                  </a:ext>
                </a:extLst>
              </p:cNvPr>
              <p:cNvSpPr txBox="1"/>
              <p:nvPr/>
            </p:nvSpPr>
            <p:spPr>
              <a:xfrm>
                <a:off x="439871" y="4992996"/>
                <a:ext cx="4898101" cy="871457"/>
              </a:xfrm>
              <a:prstGeom prst="rect">
                <a:avLst/>
              </a:prstGeom>
              <a:noFill/>
            </p:spPr>
            <p:txBody>
              <a:bodyPr wrap="square" rtlCol="0" anchor="ctr" anchorCtr="1">
                <a:spAutoFit/>
              </a:bodyPr>
              <a:lstStyle/>
              <a:p>
                <a:pPr algn="ctr"/>
                <a14:m>
                  <m:oMathPara xmlns:m="http://schemas.openxmlformats.org/officeDocument/2006/math">
                    <m:oMathParaPr>
                      <m:jc m:val="centerGroup"/>
                    </m:oMathParaPr>
                    <m:oMath xmlns:m="http://schemas.openxmlformats.org/officeDocument/2006/math">
                      <m:sSub>
                        <m:sSubPr>
                          <m:ctrlPr>
                            <a:rPr lang="en-US" sz="4700" i="1" smtClean="0">
                              <a:solidFill>
                                <a:srgbClr val="000000"/>
                              </a:solidFill>
                              <a:latin typeface="Cambria Math" panose="02040503050406030204" pitchFamily="18" charset="0"/>
                            </a:rPr>
                          </m:ctrlPr>
                        </m:sSubPr>
                        <m:e>
                          <m:r>
                            <a:rPr lang="en-US" sz="4700" i="1">
                              <a:solidFill>
                                <a:srgbClr val="000000"/>
                              </a:solidFill>
                              <a:latin typeface="Cambria Math" panose="02040503050406030204" pitchFamily="18" charset="0"/>
                            </a:rPr>
                            <m:t>𝑦</m:t>
                          </m:r>
                        </m:e>
                        <m:sub>
                          <m:r>
                            <a:rPr lang="en-US" sz="4700" i="1">
                              <a:solidFill>
                                <a:srgbClr val="000000"/>
                              </a:solidFill>
                              <a:latin typeface="Cambria Math" panose="02040503050406030204" pitchFamily="18" charset="0"/>
                            </a:rPr>
                            <m:t>𝑝𝑟𝑒𝑑</m:t>
                          </m:r>
                        </m:sub>
                      </m:sSub>
                      <m:r>
                        <a:rPr lang="en-US" sz="4700" b="0" i="0" smtClean="0">
                          <a:solidFill>
                            <a:srgbClr val="000000"/>
                          </a:solidFill>
                          <a:latin typeface="Cambria Math" panose="02040503050406030204" pitchFamily="18" charset="0"/>
                        </a:rPr>
                        <m:t>=</m:t>
                      </m:r>
                      <m:r>
                        <a:rPr lang="en-US" sz="4700" b="1" i="1" smtClean="0">
                          <a:solidFill>
                            <a:srgbClr val="000000"/>
                          </a:solidFill>
                          <a:latin typeface="Cambria Math" panose="02040503050406030204" pitchFamily="18" charset="0"/>
                        </a:rPr>
                        <m:t>𝑾𝒙</m:t>
                      </m:r>
                      <m:r>
                        <a:rPr lang="en-US" sz="4700" i="0">
                          <a:solidFill>
                            <a:srgbClr val="000000"/>
                          </a:solidFill>
                          <a:latin typeface="Cambria Math" panose="02040503050406030204" pitchFamily="18" charset="0"/>
                        </a:rPr>
                        <m:t>+</m:t>
                      </m:r>
                      <m:r>
                        <a:rPr lang="en-US" sz="4700" i="1">
                          <a:solidFill>
                            <a:srgbClr val="000000"/>
                          </a:solidFill>
                          <a:latin typeface="Cambria Math" panose="02040503050406030204" pitchFamily="18" charset="0"/>
                        </a:rPr>
                        <m:t>𝑏</m:t>
                      </m:r>
                    </m:oMath>
                  </m:oMathPara>
                </a14:m>
                <a:endParaRPr lang="en-US" sz="4700" dirty="0">
                  <a:solidFill>
                    <a:srgbClr val="000000"/>
                  </a:solidFill>
                </a:endParaRPr>
              </a:p>
            </p:txBody>
          </p:sp>
        </mc:Choice>
        <mc:Fallback xmlns="">
          <p:sp>
            <p:nvSpPr>
              <p:cNvPr id="83" name="TextBox 82">
                <a:extLst>
                  <a:ext uri="{FF2B5EF4-FFF2-40B4-BE49-F238E27FC236}">
                    <a16:creationId xmlns:a16="http://schemas.microsoft.com/office/drawing/2014/main" id="{3C594536-D036-451A-A811-EFF7D0AABC0E}"/>
                  </a:ext>
                </a:extLst>
              </p:cNvPr>
              <p:cNvSpPr txBox="1">
                <a:spLocks noRot="1" noChangeAspect="1" noMove="1" noResize="1" noEditPoints="1" noAdjustHandles="1" noChangeArrowheads="1" noChangeShapeType="1" noTextEdit="1"/>
              </p:cNvSpPr>
              <p:nvPr/>
            </p:nvSpPr>
            <p:spPr>
              <a:xfrm>
                <a:off x="439871" y="4992996"/>
                <a:ext cx="4898101" cy="871457"/>
              </a:xfrm>
              <a:prstGeom prst="rect">
                <a:avLst/>
              </a:prstGeom>
              <a:blipFill>
                <a:blip r:embed="rId4"/>
                <a:stretch>
                  <a:fillRect b="-15714"/>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39BFC19C-4EAB-4746-B26C-B9CFF3199AF7}"/>
              </a:ext>
            </a:extLst>
          </p:cNvPr>
          <p:cNvSpPr txBox="1"/>
          <p:nvPr/>
        </p:nvSpPr>
        <p:spPr>
          <a:xfrm>
            <a:off x="646914" y="4804131"/>
            <a:ext cx="856325" cy="369332"/>
          </a:xfrm>
          <a:prstGeom prst="rect">
            <a:avLst/>
          </a:prstGeom>
          <a:noFill/>
        </p:spPr>
        <p:txBody>
          <a:bodyPr wrap="none" rtlCol="0">
            <a:spAutoFit/>
          </a:bodyPr>
          <a:lstStyle/>
          <a:p>
            <a:r>
              <a:rPr lang="en-US" dirty="0"/>
              <a:t>Output</a:t>
            </a:r>
          </a:p>
        </p:txBody>
      </p:sp>
      <p:sp>
        <p:nvSpPr>
          <p:cNvPr id="130" name="TextBox 129">
            <a:extLst>
              <a:ext uri="{FF2B5EF4-FFF2-40B4-BE49-F238E27FC236}">
                <a16:creationId xmlns:a16="http://schemas.microsoft.com/office/drawing/2014/main" id="{35A6DCAB-7A63-DE4E-88A6-0689A3C39A38}"/>
              </a:ext>
            </a:extLst>
          </p:cNvPr>
          <p:cNvSpPr txBox="1"/>
          <p:nvPr/>
        </p:nvSpPr>
        <p:spPr>
          <a:xfrm>
            <a:off x="2577878" y="4609735"/>
            <a:ext cx="945131" cy="369332"/>
          </a:xfrm>
          <a:prstGeom prst="rect">
            <a:avLst/>
          </a:prstGeom>
          <a:noFill/>
        </p:spPr>
        <p:txBody>
          <a:bodyPr wrap="none" rtlCol="0">
            <a:spAutoFit/>
          </a:bodyPr>
          <a:lstStyle/>
          <a:p>
            <a:r>
              <a:rPr lang="en-US" dirty="0"/>
              <a:t>Weights</a:t>
            </a:r>
          </a:p>
        </p:txBody>
      </p:sp>
      <p:sp>
        <p:nvSpPr>
          <p:cNvPr id="133" name="TextBox 132">
            <a:extLst>
              <a:ext uri="{FF2B5EF4-FFF2-40B4-BE49-F238E27FC236}">
                <a16:creationId xmlns:a16="http://schemas.microsoft.com/office/drawing/2014/main" id="{FC41B3FF-92FD-2946-A226-A325C1B65314}"/>
              </a:ext>
            </a:extLst>
          </p:cNvPr>
          <p:cNvSpPr txBox="1"/>
          <p:nvPr/>
        </p:nvSpPr>
        <p:spPr>
          <a:xfrm>
            <a:off x="3311124" y="4790143"/>
            <a:ext cx="684803" cy="369332"/>
          </a:xfrm>
          <a:prstGeom prst="rect">
            <a:avLst/>
          </a:prstGeom>
          <a:noFill/>
        </p:spPr>
        <p:txBody>
          <a:bodyPr wrap="none" rtlCol="0">
            <a:spAutoFit/>
          </a:bodyPr>
          <a:lstStyle/>
          <a:p>
            <a:r>
              <a:rPr lang="en-US" dirty="0"/>
              <a:t>Input</a:t>
            </a:r>
          </a:p>
        </p:txBody>
      </p:sp>
      <p:sp>
        <p:nvSpPr>
          <p:cNvPr id="134" name="TextBox 133">
            <a:extLst>
              <a:ext uri="{FF2B5EF4-FFF2-40B4-BE49-F238E27FC236}">
                <a16:creationId xmlns:a16="http://schemas.microsoft.com/office/drawing/2014/main" id="{51AC221E-CE37-4144-886D-5702339FCE48}"/>
              </a:ext>
            </a:extLst>
          </p:cNvPr>
          <p:cNvSpPr txBox="1"/>
          <p:nvPr/>
        </p:nvSpPr>
        <p:spPr>
          <a:xfrm>
            <a:off x="4355199" y="4602433"/>
            <a:ext cx="562975" cy="369332"/>
          </a:xfrm>
          <a:prstGeom prst="rect">
            <a:avLst/>
          </a:prstGeom>
          <a:noFill/>
        </p:spPr>
        <p:txBody>
          <a:bodyPr wrap="none" rtlCol="0">
            <a:spAutoFit/>
          </a:bodyPr>
          <a:lstStyle/>
          <a:p>
            <a:r>
              <a:rPr lang="en-US" dirty="0"/>
              <a:t>Bias</a:t>
            </a:r>
          </a:p>
        </p:txBody>
      </p:sp>
      <p:sp>
        <p:nvSpPr>
          <p:cNvPr id="135" name="TextBox 134">
            <a:extLst>
              <a:ext uri="{FF2B5EF4-FFF2-40B4-BE49-F238E27FC236}">
                <a16:creationId xmlns:a16="http://schemas.microsoft.com/office/drawing/2014/main" id="{7F476620-7208-E142-8A3F-18B562BEC4DB}"/>
              </a:ext>
            </a:extLst>
          </p:cNvPr>
          <p:cNvSpPr txBox="1"/>
          <p:nvPr/>
        </p:nvSpPr>
        <p:spPr>
          <a:xfrm>
            <a:off x="646914" y="2521566"/>
            <a:ext cx="856325" cy="369332"/>
          </a:xfrm>
          <a:prstGeom prst="rect">
            <a:avLst/>
          </a:prstGeom>
          <a:noFill/>
        </p:spPr>
        <p:txBody>
          <a:bodyPr wrap="none" rtlCol="0">
            <a:spAutoFit/>
          </a:bodyPr>
          <a:lstStyle/>
          <a:p>
            <a:r>
              <a:rPr lang="en-US" dirty="0"/>
              <a:t>Output</a:t>
            </a:r>
          </a:p>
        </p:txBody>
      </p:sp>
      <p:sp>
        <p:nvSpPr>
          <p:cNvPr id="136" name="TextBox 135">
            <a:extLst>
              <a:ext uri="{FF2B5EF4-FFF2-40B4-BE49-F238E27FC236}">
                <a16:creationId xmlns:a16="http://schemas.microsoft.com/office/drawing/2014/main" id="{245395A1-AB61-2840-9B06-D802797DCF88}"/>
              </a:ext>
            </a:extLst>
          </p:cNvPr>
          <p:cNvSpPr txBox="1"/>
          <p:nvPr/>
        </p:nvSpPr>
        <p:spPr>
          <a:xfrm>
            <a:off x="3163326" y="2315669"/>
            <a:ext cx="1039644" cy="369332"/>
          </a:xfrm>
          <a:prstGeom prst="rect">
            <a:avLst/>
          </a:prstGeom>
          <a:noFill/>
        </p:spPr>
        <p:txBody>
          <a:bodyPr wrap="none" rtlCol="0">
            <a:spAutoFit/>
          </a:bodyPr>
          <a:lstStyle/>
          <a:p>
            <a:r>
              <a:rPr lang="en-US" dirty="0"/>
              <a:t>Intercept</a:t>
            </a:r>
          </a:p>
        </p:txBody>
      </p:sp>
      <p:sp>
        <p:nvSpPr>
          <p:cNvPr id="74" name="TextBox 73">
            <a:extLst>
              <a:ext uri="{FF2B5EF4-FFF2-40B4-BE49-F238E27FC236}">
                <a16:creationId xmlns:a16="http://schemas.microsoft.com/office/drawing/2014/main" id="{A16DEFF3-EB56-0342-B3DF-DA91B7E650ED}"/>
              </a:ext>
            </a:extLst>
          </p:cNvPr>
          <p:cNvSpPr txBox="1"/>
          <p:nvPr/>
        </p:nvSpPr>
        <p:spPr>
          <a:xfrm>
            <a:off x="2362359" y="2559037"/>
            <a:ext cx="684803" cy="369332"/>
          </a:xfrm>
          <a:prstGeom prst="rect">
            <a:avLst/>
          </a:prstGeom>
          <a:noFill/>
        </p:spPr>
        <p:txBody>
          <a:bodyPr wrap="none" rtlCol="0">
            <a:spAutoFit/>
          </a:bodyPr>
          <a:lstStyle/>
          <a:p>
            <a:r>
              <a:rPr lang="en-US" dirty="0"/>
              <a:t>Input</a:t>
            </a:r>
          </a:p>
        </p:txBody>
      </p:sp>
      <p:sp>
        <p:nvSpPr>
          <p:cNvPr id="75" name="TextBox 74">
            <a:extLst>
              <a:ext uri="{FF2B5EF4-FFF2-40B4-BE49-F238E27FC236}">
                <a16:creationId xmlns:a16="http://schemas.microsoft.com/office/drawing/2014/main" id="{10ED733B-3A7C-F446-A95C-A0D50B50E4C0}"/>
              </a:ext>
            </a:extLst>
          </p:cNvPr>
          <p:cNvSpPr txBox="1"/>
          <p:nvPr/>
        </p:nvSpPr>
        <p:spPr>
          <a:xfrm>
            <a:off x="1800574" y="2315669"/>
            <a:ext cx="702436" cy="369332"/>
          </a:xfrm>
          <a:prstGeom prst="rect">
            <a:avLst/>
          </a:prstGeom>
          <a:noFill/>
        </p:spPr>
        <p:txBody>
          <a:bodyPr wrap="none" rtlCol="0">
            <a:spAutoFit/>
          </a:bodyPr>
          <a:lstStyle/>
          <a:p>
            <a:r>
              <a:rPr lang="en-US" dirty="0"/>
              <a:t>Slope</a:t>
            </a:r>
          </a:p>
        </p:txBody>
      </p:sp>
      <p:sp>
        <p:nvSpPr>
          <p:cNvPr id="137" name="TextBox 136">
            <a:extLst>
              <a:ext uri="{FF2B5EF4-FFF2-40B4-BE49-F238E27FC236}">
                <a16:creationId xmlns:a16="http://schemas.microsoft.com/office/drawing/2014/main" id="{5E19CF86-9696-3643-B77E-6ED519B4C7DC}"/>
              </a:ext>
            </a:extLst>
          </p:cNvPr>
          <p:cNvSpPr txBox="1"/>
          <p:nvPr/>
        </p:nvSpPr>
        <p:spPr>
          <a:xfrm>
            <a:off x="6488452" y="5495121"/>
            <a:ext cx="3227871" cy="369332"/>
          </a:xfrm>
          <a:prstGeom prst="rect">
            <a:avLst/>
          </a:prstGeom>
          <a:noFill/>
        </p:spPr>
        <p:txBody>
          <a:bodyPr wrap="none" rtlCol="0">
            <a:spAutoFit/>
          </a:bodyPr>
          <a:lstStyle/>
          <a:p>
            <a:r>
              <a:rPr lang="en-US" dirty="0"/>
              <a:t>How do we evaluate our model?</a:t>
            </a:r>
          </a:p>
        </p:txBody>
      </p:sp>
      <p:pic>
        <p:nvPicPr>
          <p:cNvPr id="141" name="Picture 140" descr="A close up of a mans face&#10;&#10;Description automatically generated">
            <a:extLst>
              <a:ext uri="{FF2B5EF4-FFF2-40B4-BE49-F238E27FC236}">
                <a16:creationId xmlns:a16="http://schemas.microsoft.com/office/drawing/2014/main" id="{28A1C84F-C4EC-4F48-98F8-9C75FEFC58EB}"/>
              </a:ext>
            </a:extLst>
          </p:cNvPr>
          <p:cNvPicPr>
            <a:picLocks noChangeAspect="1"/>
          </p:cNvPicPr>
          <p:nvPr/>
        </p:nvPicPr>
        <p:blipFill>
          <a:blip r:embed="rId5"/>
          <a:stretch>
            <a:fillRect/>
          </a:stretch>
        </p:blipFill>
        <p:spPr>
          <a:xfrm>
            <a:off x="6488452" y="2257625"/>
            <a:ext cx="2878013" cy="2878013"/>
          </a:xfrm>
          <a:prstGeom prst="rect">
            <a:avLst/>
          </a:prstGeom>
        </p:spPr>
      </p:pic>
      <p:sp>
        <p:nvSpPr>
          <p:cNvPr id="142" name="TextBox 141">
            <a:extLst>
              <a:ext uri="{FF2B5EF4-FFF2-40B4-BE49-F238E27FC236}">
                <a16:creationId xmlns:a16="http://schemas.microsoft.com/office/drawing/2014/main" id="{7223A8EA-BF05-4D42-9C76-88647A968A6F}"/>
              </a:ext>
            </a:extLst>
          </p:cNvPr>
          <p:cNvSpPr txBox="1"/>
          <p:nvPr/>
        </p:nvSpPr>
        <p:spPr>
          <a:xfrm>
            <a:off x="6488452" y="1826116"/>
            <a:ext cx="1972656" cy="369332"/>
          </a:xfrm>
          <a:prstGeom prst="rect">
            <a:avLst/>
          </a:prstGeom>
          <a:noFill/>
        </p:spPr>
        <p:txBody>
          <a:bodyPr wrap="none" rtlCol="0">
            <a:spAutoFit/>
          </a:bodyPr>
          <a:lstStyle/>
          <a:p>
            <a:r>
              <a:rPr lang="en-US" u="sng" dirty="0"/>
              <a:t>Example</a:t>
            </a:r>
            <a:r>
              <a:rPr lang="en-US" dirty="0"/>
              <a:t>: y = 5x + 4</a:t>
            </a:r>
            <a:endParaRPr lang="en-US" u="sng" dirty="0"/>
          </a:p>
        </p:txBody>
      </p:sp>
      <p:sp>
        <p:nvSpPr>
          <p:cNvPr id="7" name="TextBox 6">
            <a:extLst>
              <a:ext uri="{FF2B5EF4-FFF2-40B4-BE49-F238E27FC236}">
                <a16:creationId xmlns:a16="http://schemas.microsoft.com/office/drawing/2014/main" id="{07C6739A-E154-F347-817B-C23C6134786C}"/>
              </a:ext>
            </a:extLst>
          </p:cNvPr>
          <p:cNvSpPr txBox="1"/>
          <p:nvPr/>
        </p:nvSpPr>
        <p:spPr>
          <a:xfrm>
            <a:off x="330201" y="6035343"/>
            <a:ext cx="5765799" cy="646331"/>
          </a:xfrm>
          <a:prstGeom prst="rect">
            <a:avLst/>
          </a:prstGeom>
          <a:noFill/>
        </p:spPr>
        <p:txBody>
          <a:bodyPr wrap="square" rtlCol="0">
            <a:spAutoFit/>
          </a:bodyPr>
          <a:lstStyle/>
          <a:p>
            <a:r>
              <a:rPr lang="en-US" dirty="0"/>
              <a:t>Note: W is a vector of weights applied to a vector of inputs, whereas m and x are both scalar values</a:t>
            </a:r>
          </a:p>
        </p:txBody>
      </p:sp>
    </p:spTree>
    <p:extLst>
      <p:ext uri="{BB962C8B-B14F-4D97-AF65-F5344CB8AC3E}">
        <p14:creationId xmlns:p14="http://schemas.microsoft.com/office/powerpoint/2010/main" val="321955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7" grpId="0"/>
      <p:bldP spid="83" grpId="0"/>
      <p:bldP spid="129" grpId="0"/>
      <p:bldP spid="130" grpId="0"/>
      <p:bldP spid="133" grpId="0"/>
      <p:bldP spid="134" grpId="0"/>
      <p:bldP spid="135" grpId="0"/>
      <p:bldP spid="136" grpId="0"/>
      <p:bldP spid="74" grpId="0"/>
      <p:bldP spid="75" grpId="0"/>
      <p:bldP spid="137" grpId="0"/>
      <p:bldP spid="142"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19</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3888165981"/>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688017" y="2704432"/>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152883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2</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77607536"/>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463771" y="241500"/>
            <a:ext cx="700655"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207052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u="sng" dirty="0">
                <a:latin typeface="Dotum" panose="020B0600000101010101" pitchFamily="34" charset="-127"/>
                <a:ea typeface="Dotum" panose="020B0600000101010101" pitchFamily="34" charset="-127"/>
              </a:rPr>
              <a:t>Loss Function</a:t>
            </a:r>
            <a:r>
              <a:rPr lang="en-US" sz="1800" dirty="0">
                <a:latin typeface="Dotum" panose="020B0600000101010101" pitchFamily="34" charset="-127"/>
                <a:ea typeface="Dotum" panose="020B0600000101010101" pitchFamily="34" charset="-127"/>
              </a:rPr>
              <a:t>: A function designed to evaluate the performance of your model.</a:t>
            </a:r>
          </a:p>
          <a:p>
            <a:endParaRPr lang="en-US" sz="1800" u="sng" dirty="0">
              <a:latin typeface="Dotum" panose="020B0600000101010101" pitchFamily="34" charset="-127"/>
              <a:ea typeface="Dotum" panose="020B0600000101010101" pitchFamily="34" charset="-127"/>
            </a:endParaRPr>
          </a:p>
          <a:p>
            <a:r>
              <a:rPr lang="en-US" sz="1800" u="sng" dirty="0">
                <a:latin typeface="Dotum" panose="020B0600000101010101" pitchFamily="34" charset="-127"/>
                <a:ea typeface="Dotum" panose="020B0600000101010101" pitchFamily="34" charset="-127"/>
              </a:rPr>
              <a:t>Example</a:t>
            </a:r>
            <a:r>
              <a:rPr lang="en-US" sz="1800" dirty="0">
                <a:latin typeface="Dotum" panose="020B0600000101010101" pitchFamily="34" charset="-127"/>
                <a:ea typeface="Dotum" panose="020B0600000101010101" pitchFamily="34" charset="-127"/>
              </a:rPr>
              <a:t>:  </a:t>
            </a:r>
            <a:r>
              <a:rPr lang="en-US" sz="1800" u="sng" dirty="0">
                <a:latin typeface="Dotum" panose="020B0600000101010101" pitchFamily="34" charset="-127"/>
                <a:ea typeface="Dotum" panose="020B0600000101010101" pitchFamily="34" charset="-127"/>
              </a:rPr>
              <a:t>Squared Error </a:t>
            </a:r>
            <a:r>
              <a:rPr lang="en-US" sz="1800" dirty="0">
                <a:latin typeface="Dotum" panose="020B0600000101010101" pitchFamily="34" charset="-127"/>
                <a:ea typeface="Dotum" panose="020B0600000101010101" pitchFamily="34" charset="-127"/>
              </a:rPr>
              <a:t>-- Take the square of the deviation from the target value.</a:t>
            </a:r>
            <a:endParaRPr lang="en-US" sz="1800" u="sng"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Loss Function</a:t>
            </a:r>
          </a:p>
        </p:txBody>
      </p:sp>
      <p:sp>
        <p:nvSpPr>
          <p:cNvPr id="9" name="Slide Number Placeholder 8"/>
          <p:cNvSpPr>
            <a:spLocks noGrp="1"/>
          </p:cNvSpPr>
          <p:nvPr>
            <p:ph type="sldNum" sz="quarter" idx="12"/>
          </p:nvPr>
        </p:nvSpPr>
        <p:spPr/>
        <p:txBody>
          <a:bodyPr/>
          <a:lstStyle/>
          <a:p>
            <a:fld id="{8E981E13-E869-9B48-B573-864811240C1F}" type="slidenum">
              <a:rPr lang="en-US" smtClean="0"/>
              <a:t>20</a:t>
            </a:fld>
            <a:endParaRPr lang="en-US" dirty="0"/>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mans face&#10;&#10;Description automatically generated">
            <a:extLst>
              <a:ext uri="{FF2B5EF4-FFF2-40B4-BE49-F238E27FC236}">
                <a16:creationId xmlns:a16="http://schemas.microsoft.com/office/drawing/2014/main" id="{F68EFE0D-CCD9-D24D-A2BF-2C306E307012}"/>
              </a:ext>
            </a:extLst>
          </p:cNvPr>
          <p:cNvPicPr>
            <a:picLocks noChangeAspect="1"/>
          </p:cNvPicPr>
          <p:nvPr/>
        </p:nvPicPr>
        <p:blipFill rotWithShape="1">
          <a:blip r:embed="rId3"/>
          <a:srcRect b="16068"/>
          <a:stretch/>
        </p:blipFill>
        <p:spPr>
          <a:xfrm>
            <a:off x="3581401" y="3330017"/>
            <a:ext cx="3695067" cy="3101319"/>
          </a:xfrm>
          <a:prstGeom prst="rect">
            <a:avLst/>
          </a:prstGeom>
        </p:spPr>
      </p:pic>
      <p:sp>
        <p:nvSpPr>
          <p:cNvPr id="7" name="TextBox 6">
            <a:extLst>
              <a:ext uri="{FF2B5EF4-FFF2-40B4-BE49-F238E27FC236}">
                <a16:creationId xmlns:a16="http://schemas.microsoft.com/office/drawing/2014/main" id="{96A46AEC-D933-974C-88B9-9F1404AC311C}"/>
              </a:ext>
            </a:extLst>
          </p:cNvPr>
          <p:cNvSpPr txBox="1"/>
          <p:nvPr/>
        </p:nvSpPr>
        <p:spPr>
          <a:xfrm>
            <a:off x="4335793" y="2853109"/>
            <a:ext cx="2513637"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Function: y = (x - 110)</a:t>
            </a:r>
            <a:r>
              <a:rPr lang="en-US" baseline="30000" dirty="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p:txBody>
      </p:sp>
      <p:sp>
        <p:nvSpPr>
          <p:cNvPr id="8" name="TextBox 7">
            <a:extLst>
              <a:ext uri="{FF2B5EF4-FFF2-40B4-BE49-F238E27FC236}">
                <a16:creationId xmlns:a16="http://schemas.microsoft.com/office/drawing/2014/main" id="{7BE08836-9916-084F-A26B-4D1D198ED7F3}"/>
              </a:ext>
            </a:extLst>
          </p:cNvPr>
          <p:cNvSpPr txBox="1"/>
          <p:nvPr/>
        </p:nvSpPr>
        <p:spPr>
          <a:xfrm>
            <a:off x="1463001" y="4449764"/>
            <a:ext cx="2118400" cy="369332"/>
          </a:xfrm>
          <a:prstGeom prst="rect">
            <a:avLst/>
          </a:prstGeom>
          <a:noFill/>
        </p:spPr>
        <p:txBody>
          <a:bodyPr wrap="none" rtlCol="0">
            <a:spAutoFit/>
          </a:bodyPr>
          <a:lstStyle/>
          <a:p>
            <a:r>
              <a:rPr lang="en-US" dirty="0"/>
              <a:t>y-axis: Squared Error</a:t>
            </a:r>
          </a:p>
        </p:txBody>
      </p:sp>
      <p:sp>
        <p:nvSpPr>
          <p:cNvPr id="10" name="TextBox 9">
            <a:extLst>
              <a:ext uri="{FF2B5EF4-FFF2-40B4-BE49-F238E27FC236}">
                <a16:creationId xmlns:a16="http://schemas.microsoft.com/office/drawing/2014/main" id="{606AAEED-5B6F-494B-9E94-8F9EE4328A05}"/>
              </a:ext>
            </a:extLst>
          </p:cNvPr>
          <p:cNvSpPr txBox="1"/>
          <p:nvPr/>
        </p:nvSpPr>
        <p:spPr>
          <a:xfrm>
            <a:off x="4442648" y="6532689"/>
            <a:ext cx="2281202" cy="369332"/>
          </a:xfrm>
          <a:prstGeom prst="rect">
            <a:avLst/>
          </a:prstGeom>
          <a:noFill/>
        </p:spPr>
        <p:txBody>
          <a:bodyPr wrap="none" rtlCol="0">
            <a:spAutoFit/>
          </a:bodyPr>
          <a:lstStyle/>
          <a:p>
            <a:r>
              <a:rPr lang="en-US" dirty="0"/>
              <a:t>x-axis: Predicted Value</a:t>
            </a:r>
          </a:p>
        </p:txBody>
      </p:sp>
      <p:sp>
        <p:nvSpPr>
          <p:cNvPr id="11" name="TextBox 10">
            <a:extLst>
              <a:ext uri="{FF2B5EF4-FFF2-40B4-BE49-F238E27FC236}">
                <a16:creationId xmlns:a16="http://schemas.microsoft.com/office/drawing/2014/main" id="{8789AF3F-8DBD-2443-BA0C-2DA6E153B513}"/>
              </a:ext>
            </a:extLst>
          </p:cNvPr>
          <p:cNvSpPr txBox="1"/>
          <p:nvPr/>
        </p:nvSpPr>
        <p:spPr>
          <a:xfrm>
            <a:off x="1105371" y="2845355"/>
            <a:ext cx="2124043" cy="369332"/>
          </a:xfrm>
          <a:prstGeom prst="rect">
            <a:avLst/>
          </a:prstGeom>
          <a:noFill/>
        </p:spPr>
        <p:txBody>
          <a:bodyPr wrap="none" rtlCol="0">
            <a:spAutoFit/>
          </a:bodyPr>
          <a:lstStyle/>
          <a:p>
            <a:r>
              <a:rPr lang="en-US" dirty="0"/>
              <a:t>Target Value: x = 110</a:t>
            </a:r>
          </a:p>
        </p:txBody>
      </p:sp>
    </p:spTree>
    <p:extLst>
      <p:ext uri="{BB962C8B-B14F-4D97-AF65-F5344CB8AC3E}">
        <p14:creationId xmlns:p14="http://schemas.microsoft.com/office/powerpoint/2010/main" val="235046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marL="0" indent="0">
                  <a:buNone/>
                </a:pPr>
                <a:r>
                  <a:rPr lang="en-US" sz="1800" u="sng" dirty="0">
                    <a:latin typeface="Dotum" panose="020B0600000101010101" pitchFamily="34" charset="-127"/>
                    <a:ea typeface="Dotum" panose="020B0600000101010101" pitchFamily="34" charset="-127"/>
                  </a:rPr>
                  <a:t>Loss Function</a:t>
                </a:r>
                <a:r>
                  <a:rPr lang="en-US" sz="1800" dirty="0">
                    <a:latin typeface="Dotum" panose="020B0600000101010101" pitchFamily="34" charset="-127"/>
                    <a:ea typeface="Dotum" panose="020B0600000101010101" pitchFamily="34" charset="-127"/>
                  </a:rPr>
                  <a:t>: A function designed to evaluate the performance of your model.</a:t>
                </a:r>
              </a:p>
              <a:p>
                <a:endParaRPr lang="en-US" sz="1800" u="sng"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Example</a:t>
                </a:r>
                <a:r>
                  <a:rPr lang="en-US" sz="1800" dirty="0">
                    <a:latin typeface="Dotum" panose="020B0600000101010101" pitchFamily="34" charset="-127"/>
                    <a:ea typeface="Dotum" panose="020B0600000101010101" pitchFamily="34" charset="-127"/>
                  </a:rPr>
                  <a:t>: </a:t>
                </a:r>
                <a:r>
                  <a:rPr lang="en-US" sz="1800" u="sng" dirty="0">
                    <a:latin typeface="Dotum" panose="020B0600000101010101" pitchFamily="34" charset="-127"/>
                    <a:ea typeface="Dotum" panose="020B0600000101010101" pitchFamily="34" charset="-127"/>
                  </a:rPr>
                  <a:t>Mean Square Error (MSE)</a:t>
                </a:r>
              </a:p>
              <a:p>
                <a:pPr marL="0" indent="0">
                  <a:buNone/>
                </a:pPr>
                <a14:m>
                  <m:oMath xmlns:m="http://schemas.openxmlformats.org/officeDocument/2006/math">
                    <m:sSub>
                      <m:sSubPr>
                        <m:ctrlPr>
                          <a:rPr lang="en-US" sz="3000" i="1">
                            <a:solidFill>
                              <a:srgbClr val="000000"/>
                            </a:solidFill>
                            <a:latin typeface="Cambria Math" panose="02040503050406030204" pitchFamily="18" charset="0"/>
                          </a:rPr>
                        </m:ctrlPr>
                      </m:sSubPr>
                      <m:e>
                        <m:r>
                          <a:rPr lang="en-US" sz="3000" i="1">
                            <a:solidFill>
                              <a:srgbClr val="000000"/>
                            </a:solidFill>
                            <a:latin typeface="Cambria Math" panose="02040503050406030204" pitchFamily="18" charset="0"/>
                          </a:rPr>
                          <m:t>𝑦</m:t>
                        </m:r>
                      </m:e>
                      <m:sub>
                        <m:r>
                          <m:rPr>
                            <m:sty m:val="p"/>
                          </m:rPr>
                          <a:rPr lang="en-US" sz="3000">
                            <a:solidFill>
                              <a:srgbClr val="000000"/>
                            </a:solidFill>
                            <a:latin typeface="Cambria Math" panose="02040503050406030204" pitchFamily="18" charset="0"/>
                          </a:rPr>
                          <m:t>i</m:t>
                        </m:r>
                      </m:sub>
                    </m:sSub>
                  </m:oMath>
                </a14:m>
                <a:r>
                  <a:rPr lang="en-US" sz="3000" dirty="0">
                    <a:latin typeface="Dotum" panose="020B0600000101010101" pitchFamily="34" charset="-127"/>
                    <a:ea typeface="Dotum" panose="020B0600000101010101" pitchFamily="34" charset="-127"/>
                  </a:rPr>
                  <a:t>  = actual value            n = number of rows in training dataset</a:t>
                </a:r>
              </a:p>
              <a:p>
                <a:pPr marL="0" indent="0">
                  <a:buNone/>
                </a:pPr>
                <a14:m>
                  <m:oMath xmlns:m="http://schemas.openxmlformats.org/officeDocument/2006/math">
                    <m:sSub>
                      <m:sSubPr>
                        <m:ctrlPr>
                          <a:rPr lang="en-US" sz="3000" i="1" smtClean="0">
                            <a:solidFill>
                              <a:srgbClr val="000000"/>
                            </a:solidFill>
                            <a:latin typeface="Cambria Math" panose="02040503050406030204" pitchFamily="18" charset="0"/>
                          </a:rPr>
                        </m:ctrlPr>
                      </m:sSubPr>
                      <m:e>
                        <m:r>
                          <a:rPr lang="en-US" sz="3000" b="0" i="1" smtClean="0">
                            <a:solidFill>
                              <a:srgbClr val="000000"/>
                            </a:solidFill>
                            <a:latin typeface="Cambria Math" panose="02040503050406030204" pitchFamily="18" charset="0"/>
                          </a:rPr>
                          <m:t>𝑦</m:t>
                        </m:r>
                      </m:e>
                      <m:sub>
                        <m:r>
                          <m:rPr>
                            <m:sty m:val="p"/>
                          </m:rPr>
                          <a:rPr lang="en-US" sz="3000" b="0" i="0" smtClean="0">
                            <a:solidFill>
                              <a:srgbClr val="000000"/>
                            </a:solidFill>
                            <a:latin typeface="Cambria Math" panose="02040503050406030204" pitchFamily="18" charset="0"/>
                          </a:rPr>
                          <m:t>pred</m:t>
                        </m:r>
                        <m:r>
                          <a:rPr lang="en-US" sz="3000" b="0" i="0" smtClean="0">
                            <a:solidFill>
                              <a:srgbClr val="000000"/>
                            </a:solidFill>
                            <a:latin typeface="Cambria Math" panose="02040503050406030204" pitchFamily="18" charset="0"/>
                          </a:rPr>
                          <m:t>_</m:t>
                        </m:r>
                        <m:r>
                          <m:rPr>
                            <m:sty m:val="p"/>
                          </m:rPr>
                          <a:rPr lang="en-US" sz="3000" b="0" i="0" smtClean="0">
                            <a:solidFill>
                              <a:srgbClr val="000000"/>
                            </a:solidFill>
                            <a:latin typeface="Cambria Math" panose="02040503050406030204" pitchFamily="18" charset="0"/>
                          </a:rPr>
                          <m:t>i</m:t>
                        </m:r>
                      </m:sub>
                    </m:sSub>
                  </m:oMath>
                </a14:m>
                <a:r>
                  <a:rPr lang="en-US" sz="3000" dirty="0">
                    <a:latin typeface="Dotum" panose="020B0600000101010101" pitchFamily="34" charset="-127"/>
                    <a:ea typeface="Dotum" panose="020B0600000101010101" pitchFamily="34" charset="-127"/>
                  </a:rPr>
                  <a:t> = predicted value</a:t>
                </a:r>
              </a:p>
              <a:p>
                <a:pPr marL="0" indent="0">
                  <a:buNone/>
                </a:pPr>
                <a:endParaRPr lang="en-US" sz="1800" u="sng" dirty="0">
                  <a:latin typeface="Dotum" panose="020B0600000101010101" pitchFamily="34" charset="-127"/>
                  <a:ea typeface="Dotum" panose="020B0600000101010101" pitchFamily="34" charset="-127"/>
                </a:endParaRPr>
              </a:p>
            </p:txBody>
          </p:sp>
        </mc:Choice>
        <mc:Fallback xmlns="">
          <p:sp>
            <p:nvSpPr>
              <p:cNvPr id="4" name="Content Placeholder 3">
                <a:extLst>
                  <a:ext uri="{FF2B5EF4-FFF2-40B4-BE49-F238E27FC236}">
                    <a16:creationId xmlns:a16="http://schemas.microsoft.com/office/drawing/2014/main" id="{BA500ECB-218E-B648-BDFE-31B00903AEB1}"/>
                  </a:ext>
                </a:extLst>
              </p:cNvPr>
              <p:cNvSpPr>
                <a:spLocks noGrp="1" noRot="1" noChangeAspect="1" noMove="1" noResize="1" noEditPoints="1" noAdjustHandles="1" noChangeArrowheads="1" noChangeShapeType="1" noTextEdit="1"/>
              </p:cNvSpPr>
              <p:nvPr>
                <p:ph idx="1"/>
              </p:nvPr>
            </p:nvSpPr>
            <p:spPr>
              <a:xfrm>
                <a:off x="195751" y="1715013"/>
                <a:ext cx="11853728" cy="4823899"/>
              </a:xfrm>
              <a:blipFill>
                <a:blip r:embed="rId3"/>
                <a:stretch>
                  <a:fillRect l="-321" t="-1050"/>
                </a:stretch>
              </a:blipFill>
            </p:spPr>
            <p:txBody>
              <a:bodyPr/>
              <a:lstStyle/>
              <a:p>
                <a:r>
                  <a:rPr lang="en-US">
                    <a:noFill/>
                  </a:rPr>
                  <a:t> </a:t>
                </a:r>
              </a:p>
            </p:txBody>
          </p:sp>
        </mc:Fallback>
      </mc:AlternateContent>
      <p:sp>
        <p:nvSpPr>
          <p:cNvPr id="5" name="Rectangle 4"/>
          <p:cNvSpPr/>
          <p:nvPr/>
        </p:nvSpPr>
        <p:spPr>
          <a:xfrm>
            <a:off x="-1" y="-40123"/>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Loss Function (Cont.)</a:t>
            </a:r>
          </a:p>
        </p:txBody>
      </p:sp>
      <p:sp>
        <p:nvSpPr>
          <p:cNvPr id="9" name="Slide Number Placeholder 8"/>
          <p:cNvSpPr>
            <a:spLocks noGrp="1"/>
          </p:cNvSpPr>
          <p:nvPr>
            <p:ph type="sldNum" sz="quarter" idx="12"/>
          </p:nvPr>
        </p:nvSpPr>
        <p:spPr/>
        <p:txBody>
          <a:bodyPr/>
          <a:lstStyle/>
          <a:p>
            <a:fld id="{8E981E13-E869-9B48-B573-864811240C1F}" type="slidenum">
              <a:rPr lang="en-US" smtClean="0"/>
              <a:t>21</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56CA6BA-664F-41B4-989B-D4A0A51D8F63}"/>
                  </a:ext>
                </a:extLst>
              </p:cNvPr>
              <p:cNvSpPr txBox="1"/>
              <p:nvPr/>
            </p:nvSpPr>
            <p:spPr>
              <a:xfrm>
                <a:off x="7858772" y="2893034"/>
                <a:ext cx="285656"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a:solidFill>
                            <a:srgbClr val="000000"/>
                          </a:solidFill>
                          <a:latin typeface="Cambria Math" panose="02040503050406030204" pitchFamily="18" charset="0"/>
                        </a:rPr>
                        <m:t>.</m:t>
                      </m:r>
                    </m:oMath>
                  </m:oMathPara>
                </a14:m>
                <a:endParaRPr lang="en-US">
                  <a:solidFill>
                    <a:srgbClr val="000000"/>
                  </a:solidFill>
                </a:endParaRPr>
              </a:p>
            </p:txBody>
          </p:sp>
        </mc:Choice>
        <mc:Fallback xmlns="">
          <p:sp>
            <p:nvSpPr>
              <p:cNvPr id="54" name="TextBox 53">
                <a:extLst>
                  <a:ext uri="{FF2B5EF4-FFF2-40B4-BE49-F238E27FC236}">
                    <a16:creationId xmlns:a16="http://schemas.microsoft.com/office/drawing/2014/main" id="{156CA6BA-664F-41B4-989B-D4A0A51D8F63}"/>
                  </a:ext>
                </a:extLst>
              </p:cNvPr>
              <p:cNvSpPr txBox="1">
                <a:spLocks noRot="1" noChangeAspect="1" noMove="1" noResize="1" noEditPoints="1" noAdjustHandles="1" noChangeArrowheads="1" noChangeShapeType="1" noTextEdit="1"/>
              </p:cNvSpPr>
              <p:nvPr/>
            </p:nvSpPr>
            <p:spPr>
              <a:xfrm>
                <a:off x="7858772" y="2893034"/>
                <a:ext cx="28565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A821DF5D-C102-4018-A6A6-B7986A9A532D}"/>
                  </a:ext>
                </a:extLst>
              </p:cNvPr>
              <p:cNvSpPr txBox="1"/>
              <p:nvPr/>
            </p:nvSpPr>
            <p:spPr>
              <a:xfrm>
                <a:off x="1347200" y="4341804"/>
                <a:ext cx="8540957" cy="1452898"/>
              </a:xfrm>
              <a:prstGeom prst="rect">
                <a:avLst/>
              </a:prstGeom>
              <a:noFill/>
            </p:spPr>
            <p:txBody>
              <a:bodyPr wrap="square" rtlCol="0" anchor="ctr" anchorCtr="1">
                <a:spAutoFit/>
              </a:bodyPr>
              <a:lstStyle/>
              <a:p>
                <a:pPr algn="ctr"/>
                <a:r>
                  <a:rPr lang="en-US" sz="4500" dirty="0">
                    <a:solidFill>
                      <a:srgbClr val="000000"/>
                    </a:solidFill>
                    <a:latin typeface="Cambria Math" panose="02040503050406030204" pitchFamily="18" charset="0"/>
                    <a:ea typeface="Cambria Math" panose="02040503050406030204" pitchFamily="18" charset="0"/>
                  </a:rPr>
                  <a:t>MSE</a:t>
                </a:r>
                <a:r>
                  <a:rPr lang="en-US" sz="4500" dirty="0">
                    <a:solidFill>
                      <a:srgbClr val="000000"/>
                    </a:solidFill>
                  </a:rPr>
                  <a:t> </a:t>
                </a:r>
                <a14:m>
                  <m:oMath xmlns:m="http://schemas.openxmlformats.org/officeDocument/2006/math">
                    <m:r>
                      <a:rPr lang="en-US" sz="4500" i="0">
                        <a:solidFill>
                          <a:srgbClr val="000000"/>
                        </a:solidFill>
                        <a:latin typeface="Cambria Math" panose="02040503050406030204" pitchFamily="18" charset="0"/>
                      </a:rPr>
                      <m:t>=</m:t>
                    </m:r>
                    <m:f>
                      <m:fPr>
                        <m:ctrlPr>
                          <a:rPr lang="en-US" sz="4500" i="1">
                            <a:solidFill>
                              <a:srgbClr val="000000"/>
                            </a:solidFill>
                            <a:latin typeface="Cambria Math" panose="02040503050406030204" pitchFamily="18" charset="0"/>
                          </a:rPr>
                        </m:ctrlPr>
                      </m:fPr>
                      <m:num>
                        <m:r>
                          <a:rPr lang="en-US" sz="4500" b="0" i="0" smtClean="0">
                            <a:solidFill>
                              <a:srgbClr val="000000"/>
                            </a:solidFill>
                            <a:latin typeface="Cambria Math" panose="02040503050406030204" pitchFamily="18" charset="0"/>
                          </a:rPr>
                          <m:t>1</m:t>
                        </m:r>
                      </m:num>
                      <m:den>
                        <m:r>
                          <a:rPr lang="en-US" sz="4500" i="1">
                            <a:solidFill>
                              <a:srgbClr val="000000"/>
                            </a:solidFill>
                            <a:latin typeface="Cambria Math" panose="02040503050406030204" pitchFamily="18" charset="0"/>
                          </a:rPr>
                          <m:t>𝑛</m:t>
                        </m:r>
                      </m:den>
                    </m:f>
                    <m:nary>
                      <m:naryPr>
                        <m:chr m:val="∑"/>
                        <m:limLoc m:val="undOvr"/>
                        <m:grow m:val="on"/>
                        <m:ctrlPr>
                          <a:rPr lang="en-US" sz="4500" i="1">
                            <a:solidFill>
                              <a:srgbClr val="000000"/>
                            </a:solidFill>
                            <a:latin typeface="Cambria Math" panose="02040503050406030204" pitchFamily="18" charset="0"/>
                          </a:rPr>
                        </m:ctrlPr>
                      </m:naryPr>
                      <m:sub>
                        <m:r>
                          <a:rPr lang="en-US" sz="4500" i="1">
                            <a:solidFill>
                              <a:srgbClr val="000000"/>
                            </a:solidFill>
                            <a:latin typeface="Cambria Math" panose="02040503050406030204" pitchFamily="18" charset="0"/>
                          </a:rPr>
                          <m:t>𝑖</m:t>
                        </m:r>
                        <m:r>
                          <a:rPr lang="en-US" sz="4500" i="0">
                            <a:solidFill>
                              <a:srgbClr val="000000"/>
                            </a:solidFill>
                            <a:latin typeface="Cambria Math" panose="02040503050406030204" pitchFamily="18" charset="0"/>
                          </a:rPr>
                          <m:t>=</m:t>
                        </m:r>
                        <m:r>
                          <a:rPr lang="en-US" sz="4500" b="0" i="1" smtClean="0">
                            <a:solidFill>
                              <a:srgbClr val="000000"/>
                            </a:solidFill>
                            <a:latin typeface="Cambria Math" panose="02040503050406030204" pitchFamily="18" charset="0"/>
                          </a:rPr>
                          <m:t>1</m:t>
                        </m:r>
                      </m:sub>
                      <m:sup>
                        <m:r>
                          <a:rPr lang="en-US" sz="4500" b="0" i="1" smtClean="0">
                            <a:solidFill>
                              <a:srgbClr val="000000"/>
                            </a:solidFill>
                            <a:latin typeface="Cambria Math" panose="02040503050406030204" pitchFamily="18" charset="0"/>
                          </a:rPr>
                          <m:t>𝑛</m:t>
                        </m:r>
                      </m:sup>
                      <m:e>
                        <m:d>
                          <m:dPr>
                            <m:ctrlPr>
                              <a:rPr lang="en-US" sz="4500" i="1" smtClean="0">
                                <a:solidFill>
                                  <a:srgbClr val="000000"/>
                                </a:solidFill>
                                <a:latin typeface="Cambria Math" panose="02040503050406030204" pitchFamily="18" charset="0"/>
                              </a:rPr>
                            </m:ctrlPr>
                          </m:dPr>
                          <m:e>
                            <m:sSup>
                              <m:sSupPr>
                                <m:ctrlPr>
                                  <a:rPr lang="en-US" sz="4500" i="1">
                                    <a:solidFill>
                                      <a:srgbClr val="000000"/>
                                    </a:solidFill>
                                    <a:latin typeface="Cambria Math" panose="02040503050406030204" pitchFamily="18" charset="0"/>
                                  </a:rPr>
                                </m:ctrlPr>
                              </m:sSupPr>
                              <m:e>
                                <m:d>
                                  <m:dPr>
                                    <m:ctrlPr>
                                      <a:rPr lang="en-US" sz="4500" i="1" smtClean="0">
                                        <a:solidFill>
                                          <a:srgbClr val="000000"/>
                                        </a:solidFill>
                                        <a:latin typeface="Cambria Math" panose="02040503050406030204" pitchFamily="18" charset="0"/>
                                      </a:rPr>
                                    </m:ctrlPr>
                                  </m:dPr>
                                  <m:e>
                                    <m:sSub>
                                      <m:sSubPr>
                                        <m:ctrlPr>
                                          <a:rPr lang="en-US" sz="4500" i="1">
                                            <a:solidFill>
                                              <a:srgbClr val="000000"/>
                                            </a:solidFill>
                                            <a:latin typeface="Cambria Math" panose="02040503050406030204" pitchFamily="18" charset="0"/>
                                          </a:rPr>
                                        </m:ctrlPr>
                                      </m:sSubPr>
                                      <m:e>
                                        <m:r>
                                          <a:rPr lang="en-US" sz="4500" b="0" i="1" smtClean="0">
                                            <a:solidFill>
                                              <a:srgbClr val="000000"/>
                                            </a:solidFill>
                                            <a:latin typeface="Cambria Math" panose="02040503050406030204" pitchFamily="18" charset="0"/>
                                          </a:rPr>
                                          <m:t>𝑦</m:t>
                                        </m:r>
                                      </m:e>
                                      <m:sub>
                                        <m:r>
                                          <m:rPr>
                                            <m:sty m:val="p"/>
                                          </m:rPr>
                                          <a:rPr lang="en-US" sz="4500" b="0" i="0" smtClean="0">
                                            <a:solidFill>
                                              <a:srgbClr val="000000"/>
                                            </a:solidFill>
                                            <a:latin typeface="Cambria Math" panose="02040503050406030204" pitchFamily="18" charset="0"/>
                                          </a:rPr>
                                          <m:t>pred</m:t>
                                        </m:r>
                                        <m:r>
                                          <a:rPr lang="en-US" sz="4500" b="0" i="0" smtClean="0">
                                            <a:solidFill>
                                              <a:srgbClr val="000000"/>
                                            </a:solidFill>
                                            <a:latin typeface="Cambria Math" panose="02040503050406030204" pitchFamily="18" charset="0"/>
                                          </a:rPr>
                                          <m:t>_</m:t>
                                        </m:r>
                                        <m:r>
                                          <m:rPr>
                                            <m:sty m:val="p"/>
                                          </m:rPr>
                                          <a:rPr lang="en-US" sz="4500" b="0" i="0" smtClean="0">
                                            <a:solidFill>
                                              <a:srgbClr val="000000"/>
                                            </a:solidFill>
                                            <a:latin typeface="Cambria Math" panose="02040503050406030204" pitchFamily="18" charset="0"/>
                                          </a:rPr>
                                          <m:t>i</m:t>
                                        </m:r>
                                      </m:sub>
                                    </m:sSub>
                                    <m:r>
                                      <a:rPr lang="en-US" sz="4500" b="0" i="1" smtClean="0">
                                        <a:solidFill>
                                          <a:srgbClr val="000000"/>
                                        </a:solidFill>
                                        <a:latin typeface="Cambria Math" panose="02040503050406030204" pitchFamily="18" charset="0"/>
                                      </a:rPr>
                                      <m:t> −</m:t>
                                    </m:r>
                                    <m:sSub>
                                      <m:sSubPr>
                                        <m:ctrlPr>
                                          <a:rPr lang="en-US" sz="4500" i="1" smtClean="0">
                                            <a:solidFill>
                                              <a:srgbClr val="000000"/>
                                            </a:solidFill>
                                            <a:latin typeface="Cambria Math" panose="02040503050406030204" pitchFamily="18" charset="0"/>
                                          </a:rPr>
                                        </m:ctrlPr>
                                      </m:sSubPr>
                                      <m:e>
                                        <m:r>
                                          <a:rPr lang="en-US" sz="4500" i="1">
                                            <a:solidFill>
                                              <a:srgbClr val="000000"/>
                                            </a:solidFill>
                                            <a:latin typeface="Cambria Math" panose="02040503050406030204" pitchFamily="18" charset="0"/>
                                          </a:rPr>
                                          <m:t>𝑦</m:t>
                                        </m:r>
                                      </m:e>
                                      <m:sub>
                                        <m:r>
                                          <m:rPr>
                                            <m:sty m:val="p"/>
                                          </m:rPr>
                                          <a:rPr lang="en-US" sz="4500">
                                            <a:solidFill>
                                              <a:srgbClr val="000000"/>
                                            </a:solidFill>
                                            <a:latin typeface="Cambria Math" panose="02040503050406030204" pitchFamily="18" charset="0"/>
                                          </a:rPr>
                                          <m:t>i</m:t>
                                        </m:r>
                                      </m:sub>
                                    </m:sSub>
                                  </m:e>
                                </m:d>
                              </m:e>
                              <m:sup>
                                <m:r>
                                  <a:rPr lang="en-US" sz="4500" i="0">
                                    <a:solidFill>
                                      <a:srgbClr val="000000"/>
                                    </a:solidFill>
                                    <a:latin typeface="Cambria Math" panose="02040503050406030204" pitchFamily="18" charset="0"/>
                                  </a:rPr>
                                  <m:t>2</m:t>
                                </m:r>
                              </m:sup>
                            </m:sSup>
                          </m:e>
                        </m:d>
                      </m:e>
                    </m:nary>
                  </m:oMath>
                </a14:m>
                <a:endParaRPr lang="en-US" sz="4500" dirty="0">
                  <a:solidFill>
                    <a:srgbClr val="000000"/>
                  </a:solidFill>
                </a:endParaRPr>
              </a:p>
            </p:txBody>
          </p:sp>
        </mc:Choice>
        <mc:Fallback xmlns="">
          <p:sp>
            <p:nvSpPr>
              <p:cNvPr id="132" name="TextBox 131">
                <a:extLst>
                  <a:ext uri="{FF2B5EF4-FFF2-40B4-BE49-F238E27FC236}">
                    <a16:creationId xmlns:a16="http://schemas.microsoft.com/office/drawing/2014/main" id="{A821DF5D-C102-4018-A6A6-B7986A9A532D}"/>
                  </a:ext>
                </a:extLst>
              </p:cNvPr>
              <p:cNvSpPr txBox="1">
                <a:spLocks noRot="1" noChangeAspect="1" noMove="1" noResize="1" noEditPoints="1" noAdjustHandles="1" noChangeArrowheads="1" noChangeShapeType="1" noTextEdit="1"/>
              </p:cNvSpPr>
              <p:nvPr/>
            </p:nvSpPr>
            <p:spPr>
              <a:xfrm>
                <a:off x="1347200" y="4341804"/>
                <a:ext cx="8540957" cy="1452898"/>
              </a:xfrm>
              <a:prstGeom prst="rect">
                <a:avLst/>
              </a:prstGeom>
              <a:blipFill>
                <a:blip r:embed="rId5"/>
                <a:stretch>
                  <a:fillRect l="-357"/>
                </a:stretch>
              </a:blipFill>
            </p:spPr>
            <p:txBody>
              <a:bodyPr/>
              <a:lstStyle/>
              <a:p>
                <a:r>
                  <a:rPr lang="en-US">
                    <a:noFill/>
                  </a:rPr>
                  <a:t> </a:t>
                </a:r>
              </a:p>
            </p:txBody>
          </p:sp>
        </mc:Fallback>
      </mc:AlternateContent>
      <p:sp>
        <p:nvSpPr>
          <p:cNvPr id="82" name="TextBox 81">
            <a:extLst>
              <a:ext uri="{FF2B5EF4-FFF2-40B4-BE49-F238E27FC236}">
                <a16:creationId xmlns:a16="http://schemas.microsoft.com/office/drawing/2014/main" id="{823A55CF-B743-2345-8AE1-0982B2ABC00E}"/>
              </a:ext>
            </a:extLst>
          </p:cNvPr>
          <p:cNvSpPr txBox="1"/>
          <p:nvPr/>
        </p:nvSpPr>
        <p:spPr>
          <a:xfrm>
            <a:off x="4107768" y="6231836"/>
            <a:ext cx="3367076" cy="430887"/>
          </a:xfrm>
          <a:prstGeom prst="rect">
            <a:avLst/>
          </a:prstGeom>
          <a:noFill/>
        </p:spPr>
        <p:txBody>
          <a:bodyPr wrap="none" rtlCol="0">
            <a:spAutoFit/>
          </a:bodyPr>
          <a:lstStyle/>
          <a:p>
            <a:r>
              <a:rPr lang="en-US" sz="2200" dirty="0"/>
              <a:t>We want to minimize this!!!</a:t>
            </a:r>
          </a:p>
        </p:txBody>
      </p:sp>
    </p:spTree>
    <p:extLst>
      <p:ext uri="{BB962C8B-B14F-4D97-AF65-F5344CB8AC3E}">
        <p14:creationId xmlns:p14="http://schemas.microsoft.com/office/powerpoint/2010/main" val="1346045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22</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4033101850"/>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758006" y="2929767"/>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209808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How do we minimize our loss?</a:t>
            </a:r>
          </a:p>
          <a:p>
            <a:r>
              <a:rPr lang="en-US" sz="1800" u="sng" dirty="0">
                <a:latin typeface="Dotum" panose="020B0600000101010101" pitchFamily="34" charset="-127"/>
                <a:ea typeface="Dotum" panose="020B0600000101010101" pitchFamily="34" charset="-127"/>
              </a:rPr>
              <a:t>Gradient Descent</a:t>
            </a:r>
            <a:r>
              <a:rPr lang="en-US" sz="1800" dirty="0">
                <a:latin typeface="Dotum" panose="020B0600000101010101" pitchFamily="34" charset="-127"/>
                <a:ea typeface="Dotum" panose="020B0600000101010101" pitchFamily="34" charset="-127"/>
              </a:rPr>
              <a:t>: Update W and b in the direction that decreases MSE at the fastest rate.</a:t>
            </a:r>
          </a:p>
          <a:p>
            <a:pPr marL="0" indent="0">
              <a:buNone/>
            </a:pPr>
            <a:endParaRPr lang="en-US" sz="1800" dirty="0">
              <a:latin typeface="Dotum" panose="020B0600000101010101" pitchFamily="34" charset="-127"/>
              <a:ea typeface="Dotum" panose="020B0600000101010101" pitchFamily="34" charset="-127"/>
              <a:hlinkClick r:id="rId4"/>
            </a:endParaRPr>
          </a:p>
          <a:p>
            <a:pPr marL="0" indent="0">
              <a:buNone/>
            </a:pPr>
            <a:endParaRPr lang="en-US" sz="1800" u="sng" dirty="0">
              <a:hlinkClick r:id="rId4"/>
            </a:endParaRPr>
          </a:p>
          <a:p>
            <a:pPr marL="0" indent="0">
              <a:buNone/>
            </a:pPr>
            <a:endParaRPr lang="en-US" sz="1800" u="sng" dirty="0">
              <a:hlinkClick r:id="rId4"/>
            </a:endParaRPr>
          </a:p>
          <a:p>
            <a:pPr marL="0" indent="0" algn="ctr">
              <a:buNone/>
            </a:pPr>
            <a:endParaRPr lang="en-US" sz="1800" u="sng" dirty="0">
              <a:hlinkClick r:id="rId4"/>
            </a:endParaRPr>
          </a:p>
          <a:p>
            <a:pPr marL="0" indent="0">
              <a:buNone/>
            </a:pPr>
            <a:endParaRPr lang="en-US" sz="1800" u="sng" dirty="0">
              <a:hlinkClick r:id="rId4"/>
            </a:endParaRPr>
          </a:p>
          <a:p>
            <a:pPr marL="0" indent="0" algn="ctr">
              <a:buNone/>
            </a:pPr>
            <a:endParaRPr lang="en-US" sz="1800" u="sng" dirty="0">
              <a:hlinkClick r:id="rId4"/>
            </a:endParaRPr>
          </a:p>
          <a:p>
            <a:pPr marL="0" indent="0" algn="ctr">
              <a:buNone/>
            </a:pPr>
            <a:endParaRPr lang="en-US" sz="1800" u="sng" dirty="0">
              <a:hlinkClick r:id="rId4"/>
            </a:endParaRPr>
          </a:p>
          <a:p>
            <a:pPr marL="0" indent="0" algn="ctr">
              <a:buNone/>
            </a:pPr>
            <a:endParaRPr lang="en-US" sz="1800" u="sng" dirty="0">
              <a:hlinkClick r:id="rId4"/>
            </a:endParaRPr>
          </a:p>
          <a:p>
            <a:pPr marL="0" indent="0" algn="ctr">
              <a:buNone/>
            </a:pPr>
            <a:endParaRPr lang="en-US" sz="1800" u="sng" dirty="0">
              <a:hlinkClick r:id="rId4"/>
            </a:endParaRPr>
          </a:p>
          <a:p>
            <a:pPr marL="0" indent="0" algn="ctr">
              <a:buNone/>
            </a:pPr>
            <a:endParaRPr lang="en-US" sz="1800" u="sng" dirty="0">
              <a:hlinkClick r:id="rId4"/>
            </a:endParaRPr>
          </a:p>
          <a:p>
            <a:pPr marL="0" indent="0" algn="ctr">
              <a:buNone/>
            </a:pPr>
            <a:endParaRPr lang="en-US" sz="1800" u="sng" dirty="0">
              <a:hlinkClick r:id="rId4"/>
            </a:endParaRPr>
          </a:p>
          <a:p>
            <a:pPr marL="0" indent="0" algn="ctr">
              <a:buNone/>
            </a:pPr>
            <a:r>
              <a:rPr lang="en-US" sz="1800" u="sng" dirty="0">
                <a:hlinkClick r:id="rId4"/>
              </a:rPr>
              <a:t>https</a:t>
            </a:r>
            <a:r>
              <a:rPr lang="en-US" sz="1800" dirty="0">
                <a:hlinkClick r:id="rId4"/>
              </a:rPr>
              <a:t>://www.youtube.com/watch?v=vWFjqgb-ylQ</a:t>
            </a: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Learning Algorithm</a:t>
            </a:r>
          </a:p>
        </p:txBody>
      </p:sp>
      <p:sp>
        <p:nvSpPr>
          <p:cNvPr id="9" name="Slide Number Placeholder 8"/>
          <p:cNvSpPr>
            <a:spLocks noGrp="1"/>
          </p:cNvSpPr>
          <p:nvPr>
            <p:ph type="sldNum" sz="quarter" idx="12"/>
          </p:nvPr>
        </p:nvSpPr>
        <p:spPr/>
        <p:txBody>
          <a:bodyPr/>
          <a:lstStyle/>
          <a:p>
            <a:fld id="{8E981E13-E869-9B48-B573-864811240C1F}" type="slidenum">
              <a:rPr lang="en-US" smtClean="0"/>
              <a:t>23</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nline Media 2" descr="Gradient flow">
            <a:hlinkClick r:id="" action="ppaction://media"/>
            <a:extLst>
              <a:ext uri="{FF2B5EF4-FFF2-40B4-BE49-F238E27FC236}">
                <a16:creationId xmlns:a16="http://schemas.microsoft.com/office/drawing/2014/main" id="{5D28F913-A915-FB4E-90D9-2AFED188FD53}"/>
              </a:ext>
            </a:extLst>
          </p:cNvPr>
          <p:cNvPicPr>
            <a:picLocks noRot="1" noChangeAspect="1"/>
          </p:cNvPicPr>
          <p:nvPr>
            <a:videoFile r:link="rId1"/>
          </p:nvPr>
        </p:nvPicPr>
        <p:blipFill>
          <a:blip r:embed="rId5"/>
          <a:stretch>
            <a:fillRect/>
          </a:stretch>
        </p:blipFill>
        <p:spPr>
          <a:xfrm>
            <a:off x="2419643" y="2476195"/>
            <a:ext cx="7222608" cy="4062717"/>
          </a:xfrm>
          <a:prstGeom prst="rect">
            <a:avLst/>
          </a:prstGeom>
        </p:spPr>
      </p:pic>
    </p:spTree>
    <p:extLst>
      <p:ext uri="{BB962C8B-B14F-4D97-AF65-F5344CB8AC3E}">
        <p14:creationId xmlns:p14="http://schemas.microsoft.com/office/powerpoint/2010/main" val="53505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a:lnSpc>
                    <a:spcPct val="150000"/>
                  </a:lnSpc>
                </a:pPr>
                <a:r>
                  <a:rPr lang="en-US" sz="1800" dirty="0">
                    <a:latin typeface="Dotum" panose="020B0600000101010101" pitchFamily="34" charset="-127"/>
                    <a:ea typeface="Dotum" panose="020B0600000101010101" pitchFamily="34" charset="-127"/>
                  </a:rPr>
                  <a:t>Gradient Descent takes the derivative of the loss function with respect to our parameters, w and b</a:t>
                </a:r>
              </a:p>
              <a:p>
                <a:pPr>
                  <a:lnSpc>
                    <a:spcPct val="100000"/>
                  </a:lnSpc>
                </a:pPr>
                <a:r>
                  <a:rPr lang="en-US" sz="1800" dirty="0">
                    <a:latin typeface="Dotum" panose="020B0600000101010101" pitchFamily="34" charset="-127"/>
                    <a:ea typeface="Dotum" panose="020B0600000101010101" pitchFamily="34" charset="-127"/>
                  </a:rPr>
                  <a:t>It will find a local optima and potentially global optimum of a given loss function </a:t>
                </a:r>
              </a:p>
              <a:p>
                <a:pPr>
                  <a:lnSpc>
                    <a:spcPct val="100000"/>
                  </a:lnSpc>
                </a:pPr>
                <a:endParaRPr lang="en-US" sz="1800" dirty="0">
                  <a:latin typeface="Dotum" panose="020B0600000101010101" pitchFamily="34" charset="-127"/>
                  <a:ea typeface="Dotum" panose="020B0600000101010101" pitchFamily="34" charset="-127"/>
                </a:endParaRPr>
              </a:p>
              <a:p>
                <a:pPr>
                  <a:lnSpc>
                    <a:spcPct val="100000"/>
                  </a:lnSpc>
                </a:pPr>
                <a:r>
                  <a:rPr lang="en-US" sz="1800" dirty="0">
                    <a:latin typeface="Dotum" panose="020B0600000101010101" pitchFamily="34" charset="-127"/>
                    <a:ea typeface="Dotum" panose="020B0600000101010101" pitchFamily="34" charset="-127"/>
                  </a:rPr>
                  <a:t>Given weight vector </a:t>
                </a:r>
                <a:r>
                  <a:rPr lang="en-US" sz="2400" i="1" dirty="0">
                    <a:latin typeface="Cambria Math" panose="02040503050406030204" pitchFamily="18" charset="0"/>
                    <a:ea typeface="Cambria Math" panose="02040503050406030204" pitchFamily="18" charset="0"/>
                  </a:rPr>
                  <a:t>w </a:t>
                </a:r>
                <a:r>
                  <a:rPr lang="en-US" sz="1800" i="1" dirty="0">
                    <a:latin typeface="Dotum" panose="020B0600000101010101" pitchFamily="34" charset="-127"/>
                    <a:ea typeface="Dotum" panose="020B0600000101010101" pitchFamily="34" charset="-127"/>
                  </a:rPr>
                  <a:t>, </a:t>
                </a:r>
                <a:r>
                  <a:rPr lang="en-US" sz="1800" dirty="0">
                    <a:latin typeface="Dotum" panose="020B0600000101010101" pitchFamily="34" charset="-127"/>
                    <a:ea typeface="Dotum" panose="020B0600000101010101" pitchFamily="34" charset="-127"/>
                  </a:rPr>
                  <a:t>a bias vector </a:t>
                </a:r>
                <a:r>
                  <a:rPr lang="en-US" sz="2400" i="1" dirty="0">
                    <a:latin typeface="Cambria Math" panose="02040503050406030204" pitchFamily="18" charset="0"/>
                    <a:ea typeface="Cambria Math" panose="02040503050406030204" pitchFamily="18" charset="0"/>
                  </a:rPr>
                  <a:t>b</a:t>
                </a:r>
                <a:r>
                  <a:rPr lang="en-US" sz="1800" dirty="0">
                    <a:latin typeface="Dotum" panose="020B0600000101010101" pitchFamily="34" charset="-127"/>
                    <a:ea typeface="Dotum" panose="020B0600000101010101" pitchFamily="34" charset="-127"/>
                  </a:rPr>
                  <a:t>, and a learning rate </a:t>
                </a:r>
                <a14:m>
                  <m:oMath xmlns:m="http://schemas.openxmlformats.org/officeDocument/2006/math">
                    <m:r>
                      <a:rPr lang="en-US" sz="2400" i="1">
                        <a:solidFill>
                          <a:srgbClr val="000000"/>
                        </a:solidFill>
                        <a:latin typeface="Cambria Math" panose="02040503050406030204" pitchFamily="18" charset="0"/>
                      </a:rPr>
                      <m:t>𝜆</m:t>
                    </m:r>
                  </m:oMath>
                </a14:m>
                <a:r>
                  <a:rPr lang="en-US" sz="2400" i="1" dirty="0">
                    <a:latin typeface="Cambria Math" panose="02040503050406030204" pitchFamily="18" charset="0"/>
                    <a:ea typeface="Cambria Math" panose="02040503050406030204" pitchFamily="18" charset="0"/>
                  </a:rPr>
                  <a:t>, </a:t>
                </a:r>
                <a:r>
                  <a:rPr lang="en-US" sz="1800" dirty="0">
                    <a:latin typeface="Dotum" panose="020B0600000101010101" pitchFamily="34" charset="-127"/>
                    <a:ea typeface="Dotum" panose="020B0600000101010101" pitchFamily="34" charset="-127"/>
                  </a:rPr>
                  <a:t>the following occurs at the </a:t>
                </a:r>
                <a:r>
                  <a:rPr lang="en-US" sz="1800" dirty="0" err="1">
                    <a:latin typeface="Dotum" panose="020B0600000101010101" pitchFamily="34" charset="-127"/>
                    <a:ea typeface="Dotum" panose="020B0600000101010101" pitchFamily="34" charset="-127"/>
                  </a:rPr>
                  <a:t>t</a:t>
                </a:r>
                <a:r>
                  <a:rPr lang="en-US" sz="1800" baseline="30000" dirty="0" err="1">
                    <a:latin typeface="Dotum" panose="020B0600000101010101" pitchFamily="34" charset="-127"/>
                    <a:ea typeface="Dotum" panose="020B0600000101010101" pitchFamily="34" charset="-127"/>
                  </a:rPr>
                  <a:t>th</a:t>
                </a:r>
                <a:r>
                  <a:rPr lang="en-US" sz="1800" dirty="0">
                    <a:latin typeface="Dotum" panose="020B0600000101010101" pitchFamily="34" charset="-127"/>
                    <a:ea typeface="Dotum" panose="020B0600000101010101" pitchFamily="34" charset="-127"/>
                  </a:rPr>
                  <a:t> iteration or epoch of gradient descent:</a:t>
                </a:r>
              </a:p>
              <a:p>
                <a:endParaRPr lang="en-US" sz="1800" dirty="0">
                  <a:latin typeface="Dotum" panose="020B0600000101010101" pitchFamily="34" charset="-127"/>
                  <a:ea typeface="Dotum" panose="020B0600000101010101" pitchFamily="34" charset="-127"/>
                </a:endParaRPr>
              </a:p>
              <a:p>
                <a:pPr lvl="8"/>
                <a:endParaRPr lang="en-US" sz="800" dirty="0">
                  <a:latin typeface="Dotum" panose="020B0600000101010101" pitchFamily="34" charset="-127"/>
                  <a:ea typeface="Dotum" panose="020B0600000101010101" pitchFamily="34" charset="-127"/>
                </a:endParaRPr>
              </a:p>
              <a:p>
                <a:endParaRPr lang="en-US" sz="1800" dirty="0">
                  <a:latin typeface="Dotum" panose="020B0600000101010101" pitchFamily="34" charset="-127"/>
                  <a:ea typeface="Dotum" panose="020B0600000101010101" pitchFamily="34" charset="-127"/>
                </a:endParaRPr>
              </a:p>
              <a:p>
                <a:pPr marL="3657509" lvl="8" indent="0" algn="r">
                  <a:buNone/>
                </a:pPr>
                <a:endParaRPr lang="en-US" dirty="0">
                  <a:latin typeface="Dotum" panose="020B0600000101010101" pitchFamily="34" charset="-127"/>
                  <a:ea typeface="Dotum" panose="020B0600000101010101" pitchFamily="34" charset="-127"/>
                </a:endParaRPr>
              </a:p>
              <a:p>
                <a:pPr marL="0" indent="0">
                  <a:buNone/>
                </a:pPr>
                <a:endParaRPr lang="en-US" sz="1800" dirty="0">
                  <a:latin typeface="Dotum" panose="020B0600000101010101" pitchFamily="34" charset="-127"/>
                  <a:ea typeface="Dotum" panose="020B0600000101010101" pitchFamily="34" charset="-127"/>
                </a:endParaRPr>
              </a:p>
            </p:txBody>
          </p:sp>
        </mc:Choice>
        <mc:Fallback xmlns="">
          <p:sp>
            <p:nvSpPr>
              <p:cNvPr id="4" name="Content Placeholder 3">
                <a:extLst>
                  <a:ext uri="{FF2B5EF4-FFF2-40B4-BE49-F238E27FC236}">
                    <a16:creationId xmlns:a16="http://schemas.microsoft.com/office/drawing/2014/main" id="{BA500ECB-218E-B648-BDFE-31B00903AEB1}"/>
                  </a:ext>
                </a:extLst>
              </p:cNvPr>
              <p:cNvSpPr>
                <a:spLocks noGrp="1" noRot="1" noChangeAspect="1" noMove="1" noResize="1" noEditPoints="1" noAdjustHandles="1" noChangeArrowheads="1" noChangeShapeType="1" noTextEdit="1"/>
              </p:cNvSpPr>
              <p:nvPr>
                <p:ph idx="1"/>
              </p:nvPr>
            </p:nvSpPr>
            <p:spPr>
              <a:xfrm>
                <a:off x="195751" y="1715013"/>
                <a:ext cx="11853728" cy="4823899"/>
              </a:xfrm>
              <a:blipFill>
                <a:blip r:embed="rId3"/>
                <a:stretch>
                  <a:fillRect l="-214"/>
                </a:stretch>
              </a:blipFill>
            </p:spPr>
            <p:txBody>
              <a:bodyPr/>
              <a:lstStyle/>
              <a:p>
                <a:r>
                  <a:rPr lang="en-US">
                    <a:noFill/>
                  </a:rPr>
                  <a:t> </a:t>
                </a:r>
              </a:p>
            </p:txBody>
          </p:sp>
        </mc:Fallback>
      </mc:AlternateContent>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Learning Algorithm: Gradient Descent</a:t>
            </a:r>
          </a:p>
        </p:txBody>
      </p:sp>
      <p:sp>
        <p:nvSpPr>
          <p:cNvPr id="9" name="Slide Number Placeholder 8"/>
          <p:cNvSpPr>
            <a:spLocks noGrp="1"/>
          </p:cNvSpPr>
          <p:nvPr>
            <p:ph type="sldNum" sz="quarter" idx="12"/>
          </p:nvPr>
        </p:nvSpPr>
        <p:spPr/>
        <p:txBody>
          <a:bodyPr/>
          <a:lstStyle/>
          <a:p>
            <a:fld id="{8E981E13-E869-9B48-B573-864811240C1F}" type="slidenum">
              <a:rPr lang="en-US" smtClean="0"/>
              <a:t>24</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8B78DAE-331D-49C6-8963-E46FA48416CB}"/>
                  </a:ext>
                </a:extLst>
              </p:cNvPr>
              <p:cNvSpPr txBox="1"/>
              <p:nvPr/>
            </p:nvSpPr>
            <p:spPr>
              <a:xfrm>
                <a:off x="-139877" y="3649949"/>
                <a:ext cx="7053726" cy="1409104"/>
              </a:xfrm>
              <a:prstGeom prst="rect">
                <a:avLst/>
              </a:prstGeom>
              <a:noFill/>
            </p:spPr>
            <p:txBody>
              <a:bodyPr wrap="square" rtlCol="0" anchor="ctr" anchorCtr="1">
                <a:spAutoFit/>
              </a:bodyPr>
              <a:lstStyle/>
              <a:p>
                <a:pPr algn="ctr"/>
                <a14:m>
                  <m:oMathPara xmlns:m="http://schemas.openxmlformats.org/officeDocument/2006/math">
                    <m:oMathParaPr>
                      <m:jc m:val="centerGroup"/>
                    </m:oMathParaPr>
                    <m:oMath xmlns:m="http://schemas.openxmlformats.org/officeDocument/2006/math">
                      <m:sSub>
                        <m:sSubPr>
                          <m:ctrlPr>
                            <a:rPr lang="en-US" sz="4500" i="1" smtClean="0">
                              <a:solidFill>
                                <a:srgbClr val="000000"/>
                              </a:solidFill>
                              <a:latin typeface="Cambria Math" panose="02040503050406030204" pitchFamily="18" charset="0"/>
                            </a:rPr>
                          </m:ctrlPr>
                        </m:sSubPr>
                        <m:e>
                          <m:r>
                            <a:rPr lang="en-US" sz="4500" i="1">
                              <a:solidFill>
                                <a:srgbClr val="000000"/>
                              </a:solidFill>
                              <a:latin typeface="Cambria Math" panose="02040503050406030204" pitchFamily="18" charset="0"/>
                            </a:rPr>
                            <m:t>𝑤</m:t>
                          </m:r>
                        </m:e>
                        <m:sub>
                          <m:r>
                            <a:rPr lang="en-US" sz="4500" i="1">
                              <a:solidFill>
                                <a:srgbClr val="000000"/>
                              </a:solidFill>
                              <a:latin typeface="Cambria Math" panose="02040503050406030204" pitchFamily="18" charset="0"/>
                            </a:rPr>
                            <m:t>𝑡</m:t>
                          </m:r>
                          <m:r>
                            <a:rPr lang="en-US" sz="4500" i="0">
                              <a:solidFill>
                                <a:srgbClr val="000000"/>
                              </a:solidFill>
                              <a:latin typeface="Cambria Math" panose="02040503050406030204" pitchFamily="18" charset="0"/>
                            </a:rPr>
                            <m:t>+1</m:t>
                          </m:r>
                        </m:sub>
                      </m:sSub>
                      <m:r>
                        <a:rPr lang="en-US" sz="4500" i="0">
                          <a:solidFill>
                            <a:srgbClr val="000000"/>
                          </a:solidFill>
                          <a:latin typeface="Cambria Math" panose="02040503050406030204" pitchFamily="18" charset="0"/>
                        </a:rPr>
                        <m:t>=</m:t>
                      </m:r>
                      <m:sSub>
                        <m:sSubPr>
                          <m:ctrlPr>
                            <a:rPr lang="en-US" sz="4500" i="1">
                              <a:solidFill>
                                <a:srgbClr val="000000"/>
                              </a:solidFill>
                              <a:latin typeface="Cambria Math" panose="02040503050406030204" pitchFamily="18" charset="0"/>
                            </a:rPr>
                          </m:ctrlPr>
                        </m:sSubPr>
                        <m:e>
                          <m:r>
                            <a:rPr lang="en-US" sz="4500" i="1">
                              <a:solidFill>
                                <a:srgbClr val="000000"/>
                              </a:solidFill>
                              <a:latin typeface="Cambria Math" panose="02040503050406030204" pitchFamily="18" charset="0"/>
                            </a:rPr>
                            <m:t>𝑤</m:t>
                          </m:r>
                        </m:e>
                        <m:sub>
                          <m:r>
                            <a:rPr lang="en-US" sz="4500" i="1">
                              <a:solidFill>
                                <a:srgbClr val="000000"/>
                              </a:solidFill>
                              <a:latin typeface="Cambria Math" panose="02040503050406030204" pitchFamily="18" charset="0"/>
                            </a:rPr>
                            <m:t>𝑡</m:t>
                          </m:r>
                        </m:sub>
                      </m:sSub>
                      <m:r>
                        <a:rPr lang="en-US" sz="4500" i="0">
                          <a:solidFill>
                            <a:srgbClr val="000000"/>
                          </a:solidFill>
                          <a:latin typeface="Cambria Math" panose="02040503050406030204" pitchFamily="18" charset="0"/>
                        </a:rPr>
                        <m:t>−</m:t>
                      </m:r>
                      <m:r>
                        <a:rPr lang="en-US" sz="4500" i="1">
                          <a:solidFill>
                            <a:srgbClr val="000000"/>
                          </a:solidFill>
                          <a:latin typeface="Cambria Math" panose="02040503050406030204" pitchFamily="18" charset="0"/>
                        </a:rPr>
                        <m:t>𝜆</m:t>
                      </m:r>
                      <m:f>
                        <m:fPr>
                          <m:ctrlPr>
                            <a:rPr lang="en-US" sz="4500" i="1">
                              <a:solidFill>
                                <a:srgbClr val="000000"/>
                              </a:solidFill>
                              <a:latin typeface="Cambria Math" panose="02040503050406030204" pitchFamily="18" charset="0"/>
                            </a:rPr>
                          </m:ctrlPr>
                        </m:fPr>
                        <m:num>
                          <m:r>
                            <a:rPr lang="en-US" sz="4500" i="0">
                              <a:solidFill>
                                <a:srgbClr val="000000"/>
                              </a:solidFill>
                              <a:latin typeface="Cambria Math" panose="02040503050406030204" pitchFamily="18" charset="0"/>
                            </a:rPr>
                            <m:t>𝜕</m:t>
                          </m:r>
                          <m:r>
                            <a:rPr lang="en-US" sz="4500" i="1">
                              <a:solidFill>
                                <a:srgbClr val="000000"/>
                              </a:solidFill>
                              <a:latin typeface="Cambria Math" panose="02040503050406030204" pitchFamily="18" charset="0"/>
                            </a:rPr>
                            <m:t>𝐿</m:t>
                          </m:r>
                        </m:num>
                        <m:den>
                          <m:r>
                            <a:rPr lang="en-US" sz="4500">
                              <a:solidFill>
                                <a:srgbClr val="000000"/>
                              </a:solidFill>
                              <a:latin typeface="Cambria Math" panose="02040503050406030204" pitchFamily="18" charset="0"/>
                            </a:rPr>
                            <m:t>𝜕</m:t>
                          </m:r>
                          <m:r>
                            <a:rPr lang="en-US" sz="4500" b="0" i="1" smtClean="0">
                              <a:solidFill>
                                <a:srgbClr val="000000"/>
                              </a:solidFill>
                              <a:latin typeface="Cambria Math" panose="02040503050406030204" pitchFamily="18" charset="0"/>
                            </a:rPr>
                            <m:t>𝑤</m:t>
                          </m:r>
                        </m:den>
                      </m:f>
                    </m:oMath>
                  </m:oMathPara>
                </a14:m>
                <a:endParaRPr lang="en-US" sz="4500" dirty="0">
                  <a:solidFill>
                    <a:srgbClr val="000000"/>
                  </a:solidFill>
                </a:endParaRPr>
              </a:p>
            </p:txBody>
          </p:sp>
        </mc:Choice>
        <mc:Fallback xmlns="">
          <p:sp>
            <p:nvSpPr>
              <p:cNvPr id="75" name="TextBox 74">
                <a:extLst>
                  <a:ext uri="{FF2B5EF4-FFF2-40B4-BE49-F238E27FC236}">
                    <a16:creationId xmlns:a16="http://schemas.microsoft.com/office/drawing/2014/main" id="{88B78DAE-331D-49C6-8963-E46FA48416CB}"/>
                  </a:ext>
                </a:extLst>
              </p:cNvPr>
              <p:cNvSpPr txBox="1">
                <a:spLocks noRot="1" noChangeAspect="1" noMove="1" noResize="1" noEditPoints="1" noAdjustHandles="1" noChangeArrowheads="1" noChangeShapeType="1" noTextEdit="1"/>
              </p:cNvSpPr>
              <p:nvPr/>
            </p:nvSpPr>
            <p:spPr>
              <a:xfrm>
                <a:off x="-139877" y="3649949"/>
                <a:ext cx="7053726" cy="1409104"/>
              </a:xfrm>
              <a:prstGeom prst="rect">
                <a:avLst/>
              </a:prstGeom>
              <a:blipFill>
                <a:blip r:embed="rId4"/>
                <a:stretch>
                  <a:fillRect b="-9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26F5991-DCC3-5243-94AE-9A06564AFDB6}"/>
                  </a:ext>
                </a:extLst>
              </p:cNvPr>
              <p:cNvSpPr txBox="1"/>
              <p:nvPr/>
            </p:nvSpPr>
            <p:spPr>
              <a:xfrm>
                <a:off x="1196963" y="5059053"/>
                <a:ext cx="4380045" cy="1409104"/>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sSub>
                        <m:sSubPr>
                          <m:ctrlPr>
                            <a:rPr lang="en-US" sz="4500" i="1" smtClean="0">
                              <a:solidFill>
                                <a:srgbClr val="000000"/>
                              </a:solidFill>
                              <a:latin typeface="Cambria Math" panose="02040503050406030204" pitchFamily="18" charset="0"/>
                            </a:rPr>
                          </m:ctrlPr>
                        </m:sSubPr>
                        <m:e>
                          <m:r>
                            <a:rPr lang="en-US" sz="4500" b="0" i="1" smtClean="0">
                              <a:solidFill>
                                <a:srgbClr val="000000"/>
                              </a:solidFill>
                              <a:latin typeface="Cambria Math" panose="02040503050406030204" pitchFamily="18" charset="0"/>
                            </a:rPr>
                            <m:t>𝑏</m:t>
                          </m:r>
                        </m:e>
                        <m:sub>
                          <m:r>
                            <a:rPr lang="en-US" sz="4500" i="1">
                              <a:solidFill>
                                <a:srgbClr val="000000"/>
                              </a:solidFill>
                              <a:latin typeface="Cambria Math" panose="02040503050406030204" pitchFamily="18" charset="0"/>
                            </a:rPr>
                            <m:t>𝑡</m:t>
                          </m:r>
                          <m:r>
                            <a:rPr lang="en-US" sz="4500" i="0">
                              <a:solidFill>
                                <a:srgbClr val="000000"/>
                              </a:solidFill>
                              <a:latin typeface="Cambria Math" panose="02040503050406030204" pitchFamily="18" charset="0"/>
                            </a:rPr>
                            <m:t>+1</m:t>
                          </m:r>
                        </m:sub>
                      </m:sSub>
                      <m:r>
                        <a:rPr lang="en-US" sz="4500" i="0">
                          <a:solidFill>
                            <a:srgbClr val="000000"/>
                          </a:solidFill>
                          <a:latin typeface="Cambria Math" panose="02040503050406030204" pitchFamily="18" charset="0"/>
                        </a:rPr>
                        <m:t>=</m:t>
                      </m:r>
                      <m:sSub>
                        <m:sSubPr>
                          <m:ctrlPr>
                            <a:rPr lang="en-US" sz="4500" i="1">
                              <a:solidFill>
                                <a:srgbClr val="000000"/>
                              </a:solidFill>
                              <a:latin typeface="Cambria Math" panose="02040503050406030204" pitchFamily="18" charset="0"/>
                            </a:rPr>
                          </m:ctrlPr>
                        </m:sSubPr>
                        <m:e>
                          <m:r>
                            <a:rPr lang="en-US" sz="4500" b="0" i="1" smtClean="0">
                              <a:solidFill>
                                <a:srgbClr val="000000"/>
                              </a:solidFill>
                              <a:latin typeface="Cambria Math" panose="02040503050406030204" pitchFamily="18" charset="0"/>
                            </a:rPr>
                            <m:t>𝑏</m:t>
                          </m:r>
                        </m:e>
                        <m:sub>
                          <m:r>
                            <a:rPr lang="en-US" sz="4500" i="1">
                              <a:solidFill>
                                <a:srgbClr val="000000"/>
                              </a:solidFill>
                              <a:latin typeface="Cambria Math" panose="02040503050406030204" pitchFamily="18" charset="0"/>
                            </a:rPr>
                            <m:t>𝑡</m:t>
                          </m:r>
                        </m:sub>
                      </m:sSub>
                      <m:r>
                        <a:rPr lang="en-US" sz="4500" i="0">
                          <a:solidFill>
                            <a:srgbClr val="000000"/>
                          </a:solidFill>
                          <a:latin typeface="Cambria Math" panose="02040503050406030204" pitchFamily="18" charset="0"/>
                        </a:rPr>
                        <m:t>−</m:t>
                      </m:r>
                      <m:r>
                        <a:rPr lang="en-US" sz="4500" i="1">
                          <a:solidFill>
                            <a:srgbClr val="000000"/>
                          </a:solidFill>
                          <a:latin typeface="Cambria Math" panose="02040503050406030204" pitchFamily="18" charset="0"/>
                        </a:rPr>
                        <m:t>𝜆</m:t>
                      </m:r>
                      <m:f>
                        <m:fPr>
                          <m:ctrlPr>
                            <a:rPr lang="en-US" sz="4500" i="1">
                              <a:solidFill>
                                <a:srgbClr val="000000"/>
                              </a:solidFill>
                              <a:latin typeface="Cambria Math" panose="02040503050406030204" pitchFamily="18" charset="0"/>
                            </a:rPr>
                          </m:ctrlPr>
                        </m:fPr>
                        <m:num>
                          <m:r>
                            <a:rPr lang="en-US" sz="4500" i="0">
                              <a:solidFill>
                                <a:srgbClr val="000000"/>
                              </a:solidFill>
                              <a:latin typeface="Cambria Math" panose="02040503050406030204" pitchFamily="18" charset="0"/>
                            </a:rPr>
                            <m:t>𝜕</m:t>
                          </m:r>
                          <m:r>
                            <a:rPr lang="en-US" sz="4500" i="1">
                              <a:solidFill>
                                <a:srgbClr val="000000"/>
                              </a:solidFill>
                              <a:latin typeface="Cambria Math" panose="02040503050406030204" pitchFamily="18" charset="0"/>
                            </a:rPr>
                            <m:t>𝐿</m:t>
                          </m:r>
                        </m:num>
                        <m:den>
                          <m:r>
                            <a:rPr lang="en-US" sz="4500">
                              <a:solidFill>
                                <a:srgbClr val="000000"/>
                              </a:solidFill>
                              <a:latin typeface="Cambria Math" panose="02040503050406030204" pitchFamily="18" charset="0"/>
                            </a:rPr>
                            <m:t>𝜕</m:t>
                          </m:r>
                          <m:r>
                            <a:rPr lang="en-US" sz="4500" b="0" i="1" smtClean="0">
                              <a:solidFill>
                                <a:srgbClr val="000000"/>
                              </a:solidFill>
                              <a:latin typeface="Cambria Math" panose="02040503050406030204" pitchFamily="18" charset="0"/>
                            </a:rPr>
                            <m:t>𝑏</m:t>
                          </m:r>
                        </m:den>
                      </m:f>
                    </m:oMath>
                  </m:oMathPara>
                </a14:m>
                <a:endParaRPr lang="en-US" sz="4500" dirty="0">
                  <a:solidFill>
                    <a:srgbClr val="000000"/>
                  </a:solidFill>
                </a:endParaRPr>
              </a:p>
            </p:txBody>
          </p:sp>
        </mc:Choice>
        <mc:Fallback xmlns="">
          <p:sp>
            <p:nvSpPr>
              <p:cNvPr id="42" name="TextBox 41">
                <a:extLst>
                  <a:ext uri="{FF2B5EF4-FFF2-40B4-BE49-F238E27FC236}">
                    <a16:creationId xmlns:a16="http://schemas.microsoft.com/office/drawing/2014/main" id="{626F5991-DCC3-5243-94AE-9A06564AFDB6}"/>
                  </a:ext>
                </a:extLst>
              </p:cNvPr>
              <p:cNvSpPr txBox="1">
                <a:spLocks noRot="1" noChangeAspect="1" noMove="1" noResize="1" noEditPoints="1" noAdjustHandles="1" noChangeArrowheads="1" noChangeShapeType="1" noTextEdit="1"/>
              </p:cNvSpPr>
              <p:nvPr/>
            </p:nvSpPr>
            <p:spPr>
              <a:xfrm>
                <a:off x="1196963" y="5059053"/>
                <a:ext cx="4380045" cy="1409104"/>
              </a:xfrm>
              <a:prstGeom prst="rect">
                <a:avLst/>
              </a:prstGeom>
              <a:blipFill>
                <a:blip r:embed="rId5"/>
                <a:stretch>
                  <a:fillRect l="-1734" b="-9821"/>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A48F4A37-110A-224A-8FF7-2BA5CD9FDDC3}"/>
              </a:ext>
            </a:extLst>
          </p:cNvPr>
          <p:cNvSpPr txBox="1"/>
          <p:nvPr/>
        </p:nvSpPr>
        <p:spPr>
          <a:xfrm>
            <a:off x="6578221" y="3429000"/>
            <a:ext cx="4967785" cy="2585323"/>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 and b continue to be updated until the gradient falls below a certain level (0.01).</a:t>
            </a:r>
          </a:p>
          <a:p>
            <a:pPr marL="285750" indent="-285750">
              <a:buFont typeface="Arial" panose="020B0604020202020204" pitchFamily="34" charset="0"/>
              <a:buChar char="•"/>
            </a:pPr>
            <a:r>
              <a:rPr lang="en-US" dirty="0"/>
              <a:t>Parameter t can be set by user.</a:t>
            </a:r>
          </a:p>
          <a:p>
            <a:pPr marL="285750" indent="-285750">
              <a:buFont typeface="Arial" panose="020B0604020202020204" pitchFamily="34" charset="0"/>
              <a:buChar char="•"/>
            </a:pPr>
            <a:r>
              <a:rPr lang="en-US" dirty="0"/>
              <a:t>The algorithm that considers every value of w and b at once when computing the gradient is called </a:t>
            </a:r>
            <a:r>
              <a:rPr lang="en-US" u="sng" dirty="0"/>
              <a:t>Batch Gradient Descent</a:t>
            </a:r>
            <a:r>
              <a:rPr lang="en-US" dirty="0"/>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35665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Stochastic Gradient Descent (SGD)</a:t>
            </a:r>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0D130D66-3591-0E42-AE4D-AB61F77C70C4}"/>
              </a:ext>
            </a:extLst>
          </p:cNvPr>
          <p:cNvSpPr>
            <a:spLocks noGrp="1"/>
          </p:cNvSpPr>
          <p:nvPr>
            <p:ph idx="1"/>
          </p:nvPr>
        </p:nvSpPr>
        <p:spPr/>
        <p:txBody>
          <a:bodyPr>
            <a:normAutofit/>
          </a:bodyPr>
          <a:lstStyle/>
          <a:p>
            <a:r>
              <a:rPr lang="en-US" sz="1800" u="sng" dirty="0">
                <a:latin typeface="Dotum" panose="020B0600000101010101" pitchFamily="34" charset="-127"/>
                <a:ea typeface="Dotum" panose="020B0600000101010101" pitchFamily="34" charset="-127"/>
              </a:rPr>
              <a:t>Stochastic Gradient Descent</a:t>
            </a:r>
            <a:r>
              <a:rPr lang="en-US" sz="1800" dirty="0">
                <a:latin typeface="Dotum" panose="020B0600000101010101" pitchFamily="34" charset="-127"/>
                <a:ea typeface="Dotum" panose="020B0600000101010101" pitchFamily="34" charset="-127"/>
              </a:rPr>
              <a:t>: A computationally more efficient method of performing Gradient Descent.</a:t>
            </a:r>
            <a:endParaRPr lang="en-US" sz="1800" u="sng" dirty="0">
              <a:latin typeface="Dotum" panose="020B0600000101010101" pitchFamily="34" charset="-127"/>
              <a:ea typeface="Dotum" panose="020B0600000101010101" pitchFamily="34" charset="-127"/>
            </a:endParaRPr>
          </a:p>
        </p:txBody>
      </p:sp>
      <p:pic>
        <p:nvPicPr>
          <p:cNvPr id="7" name="Picture 6">
            <a:extLst>
              <a:ext uri="{FF2B5EF4-FFF2-40B4-BE49-F238E27FC236}">
                <a16:creationId xmlns:a16="http://schemas.microsoft.com/office/drawing/2014/main" id="{F20B6186-FC09-6246-9ACB-D1B87825A981}"/>
              </a:ext>
            </a:extLst>
          </p:cNvPr>
          <p:cNvPicPr>
            <a:picLocks noChangeAspect="1"/>
          </p:cNvPicPr>
          <p:nvPr/>
        </p:nvPicPr>
        <p:blipFill>
          <a:blip r:embed="rId3"/>
          <a:stretch>
            <a:fillRect/>
          </a:stretch>
        </p:blipFill>
        <p:spPr>
          <a:xfrm>
            <a:off x="0" y="2827326"/>
            <a:ext cx="5394849" cy="3349637"/>
          </a:xfrm>
          <a:prstGeom prst="rect">
            <a:avLst/>
          </a:prstGeom>
        </p:spPr>
      </p:pic>
      <p:sp>
        <p:nvSpPr>
          <p:cNvPr id="8" name="TextBox 7">
            <a:extLst>
              <a:ext uri="{FF2B5EF4-FFF2-40B4-BE49-F238E27FC236}">
                <a16:creationId xmlns:a16="http://schemas.microsoft.com/office/drawing/2014/main" id="{53E1EC91-7E2F-0143-AFF1-1BD8CB775132}"/>
              </a:ext>
            </a:extLst>
          </p:cNvPr>
          <p:cNvSpPr txBox="1"/>
          <p:nvPr/>
        </p:nvSpPr>
        <p:spPr>
          <a:xfrm>
            <a:off x="0" y="6176963"/>
            <a:ext cx="6710516" cy="276999"/>
          </a:xfrm>
          <a:prstGeom prst="rect">
            <a:avLst/>
          </a:prstGeom>
          <a:noFill/>
        </p:spPr>
        <p:txBody>
          <a:bodyPr wrap="square" rtlCol="0">
            <a:spAutoFit/>
          </a:bodyPr>
          <a:lstStyle/>
          <a:p>
            <a:r>
              <a:rPr lang="en-US" sz="1200" dirty="0"/>
              <a:t>Source: </a:t>
            </a:r>
            <a:r>
              <a:rPr lang="en-US" sz="1200" dirty="0">
                <a:hlinkClick r:id="rId4"/>
              </a:rPr>
              <a:t>https://medium.com/@divakar_239/stochastic-vs-batch-gradient-descent-8820568eada1</a:t>
            </a:r>
            <a:endParaRPr lang="en-US" sz="1200" dirty="0"/>
          </a:p>
        </p:txBody>
      </p:sp>
      <p:sp>
        <p:nvSpPr>
          <p:cNvPr id="21" name="Slide Number Placeholder 3">
            <a:extLst>
              <a:ext uri="{FF2B5EF4-FFF2-40B4-BE49-F238E27FC236}">
                <a16:creationId xmlns:a16="http://schemas.microsoft.com/office/drawing/2014/main" id="{817414CA-948C-2C43-8CCC-C957B34A8D96}"/>
              </a:ext>
            </a:extLst>
          </p:cNvPr>
          <p:cNvSpPr>
            <a:spLocks noGrp="1"/>
          </p:cNvSpPr>
          <p:nvPr>
            <p:ph type="sldNum" sz="quarter" idx="12"/>
          </p:nvPr>
        </p:nvSpPr>
        <p:spPr>
          <a:xfrm>
            <a:off x="8959493" y="6315462"/>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25</a:t>
            </a:fld>
            <a:endParaRPr lang="en-US" dirty="0">
              <a:solidFill>
                <a:srgbClr val="898989"/>
              </a:solidFill>
            </a:endParaRPr>
          </a:p>
        </p:txBody>
      </p:sp>
      <p:sp>
        <p:nvSpPr>
          <p:cNvPr id="15" name="TextBox 14">
            <a:extLst>
              <a:ext uri="{FF2B5EF4-FFF2-40B4-BE49-F238E27FC236}">
                <a16:creationId xmlns:a16="http://schemas.microsoft.com/office/drawing/2014/main" id="{4EBD4CBB-4782-4142-BC48-65CC5673461D}"/>
              </a:ext>
            </a:extLst>
          </p:cNvPr>
          <p:cNvSpPr txBox="1"/>
          <p:nvPr/>
        </p:nvSpPr>
        <p:spPr>
          <a:xfrm>
            <a:off x="5942743" y="2888195"/>
            <a:ext cx="5809386" cy="2862322"/>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Only considers a subset of training data when computing the gradient.</a:t>
            </a:r>
          </a:p>
          <a:p>
            <a:pPr marL="285750" indent="-285750">
              <a:buFont typeface="Arial" panose="020B0604020202020204" pitchFamily="34" charset="0"/>
              <a:buChar char="•"/>
            </a:pPr>
            <a:r>
              <a:rPr lang="en-US" dirty="0"/>
              <a:t>Shuffles the data each iteration and takes the gradient until a local or global optimum is found.</a:t>
            </a:r>
          </a:p>
          <a:p>
            <a:endParaRPr lang="en-US" u="sng" dirty="0"/>
          </a:p>
          <a:p>
            <a:r>
              <a:rPr lang="en-US" u="sng" dirty="0"/>
              <a:t>Advantages over Batch Gradient Descent</a:t>
            </a:r>
            <a:r>
              <a:rPr lang="en-US" dirty="0"/>
              <a:t> </a:t>
            </a:r>
            <a:endParaRPr lang="en-US" u="sng" dirty="0"/>
          </a:p>
          <a:p>
            <a:pPr marL="285750" indent="-285750">
              <a:buFont typeface="Arial" panose="020B0604020202020204" pitchFamily="34" charset="0"/>
              <a:buChar char="•"/>
            </a:pPr>
            <a:r>
              <a:rPr lang="en-US" dirty="0"/>
              <a:t>Faster</a:t>
            </a:r>
          </a:p>
          <a:p>
            <a:pPr marL="285750" indent="-285750">
              <a:buFont typeface="Arial" panose="020B0604020202020204" pitchFamily="34" charset="0"/>
              <a:buChar char="•"/>
            </a:pPr>
            <a:r>
              <a:rPr lang="en-US" dirty="0"/>
              <a:t>Takes up less memory</a:t>
            </a:r>
          </a:p>
          <a:p>
            <a:pPr marL="285750" indent="-285750">
              <a:buFont typeface="Arial" panose="020B0604020202020204" pitchFamily="34" charset="0"/>
              <a:buChar char="•"/>
            </a:pPr>
            <a:r>
              <a:rPr lang="en-US" dirty="0"/>
              <a:t>More likely to find better local minima or global optimum</a:t>
            </a:r>
          </a:p>
        </p:txBody>
      </p:sp>
    </p:spTree>
    <p:extLst>
      <p:ext uri="{BB962C8B-B14F-4D97-AF65-F5344CB8AC3E}">
        <p14:creationId xmlns:p14="http://schemas.microsoft.com/office/powerpoint/2010/main" val="2257962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26</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405831450"/>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722942" y="3359822"/>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303476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marL="0" indent="0">
              <a:buNone/>
            </a:pPr>
            <a:r>
              <a:rPr lang="en-US" sz="1800" u="sng" dirty="0">
                <a:latin typeface="Dotum" panose="020B0600000101010101" pitchFamily="34" charset="-127"/>
                <a:ea typeface="Dotum" panose="020B0600000101010101" pitchFamily="34" charset="-127"/>
              </a:rPr>
              <a:t>Linear Regression</a:t>
            </a:r>
            <a:r>
              <a:rPr lang="en-US" sz="1800" dirty="0">
                <a:latin typeface="Dotum" panose="020B0600000101010101" pitchFamily="34" charset="-127"/>
                <a:ea typeface="Dotum" panose="020B0600000101010101" pitchFamily="34" charset="-127"/>
              </a:rPr>
              <a:t>: Predict a continuous target value y given</a:t>
            </a:r>
          </a:p>
          <a:p>
            <a:pPr marL="0" indent="0">
              <a:buNone/>
            </a:pPr>
            <a:r>
              <a:rPr lang="en-US" sz="1800" dirty="0">
                <a:latin typeface="Dotum" panose="020B0600000101010101" pitchFamily="34" charset="-127"/>
                <a:ea typeface="Dotum" panose="020B0600000101010101" pitchFamily="34" charset="-127"/>
              </a:rPr>
              <a:t>an input vector X.</a:t>
            </a:r>
          </a:p>
          <a:p>
            <a:pPr marL="0" indent="0">
              <a:buNone/>
            </a:pPr>
            <a:endParaRPr lang="en-US" sz="1800" dirty="0">
              <a:latin typeface="Dotum" panose="020B0600000101010101" pitchFamily="34" charset="-127"/>
              <a:ea typeface="Dotum" panose="020B0600000101010101" pitchFamily="34" charset="-127"/>
            </a:endParaRPr>
          </a:p>
          <a:p>
            <a:r>
              <a:rPr lang="en-US" sz="1800" dirty="0">
                <a:latin typeface="Dotum" panose="020B0600000101010101" pitchFamily="34" charset="-127"/>
                <a:ea typeface="Dotum" panose="020B0600000101010101" pitchFamily="34" charset="-127"/>
              </a:rPr>
              <a:t>Uses linear model y = </a:t>
            </a:r>
            <a:r>
              <a:rPr lang="en-US" sz="1800" dirty="0" err="1">
                <a:latin typeface="Dotum" panose="020B0600000101010101" pitchFamily="34" charset="-127"/>
                <a:ea typeface="Dotum" panose="020B0600000101010101" pitchFamily="34" charset="-127"/>
              </a:rPr>
              <a:t>Wx</a:t>
            </a:r>
            <a:r>
              <a:rPr lang="en-US" sz="1800" dirty="0">
                <a:latin typeface="Dotum" panose="020B0600000101010101" pitchFamily="34" charset="-127"/>
                <a:ea typeface="Dotum" panose="020B0600000101010101" pitchFamily="34" charset="-127"/>
              </a:rPr>
              <a:t> + b</a:t>
            </a:r>
          </a:p>
          <a:p>
            <a:r>
              <a:rPr lang="en-US" sz="1800" dirty="0">
                <a:latin typeface="Dotum" panose="020B0600000101010101" pitchFamily="34" charset="-127"/>
                <a:ea typeface="Dotum" panose="020B0600000101010101" pitchFamily="34" charset="-127"/>
              </a:rPr>
              <a:t>Finds the </a:t>
            </a:r>
            <a:r>
              <a:rPr lang="en-US" sz="1800" u="sng" dirty="0">
                <a:latin typeface="Dotum" panose="020B0600000101010101" pitchFamily="34" charset="-127"/>
                <a:ea typeface="Dotum" panose="020B0600000101010101" pitchFamily="34" charset="-127"/>
              </a:rPr>
              <a:t>Least Squares Regression line</a:t>
            </a:r>
            <a:r>
              <a:rPr lang="en-US" sz="1800" dirty="0">
                <a:latin typeface="Dotum" panose="020B0600000101010101" pitchFamily="34" charset="-127"/>
                <a:ea typeface="Dotum" panose="020B0600000101010101" pitchFamily="34" charset="-127"/>
              </a:rPr>
              <a:t> in n-dimensions</a:t>
            </a:r>
          </a:p>
          <a:p>
            <a:r>
              <a:rPr lang="en-US" sz="1800" dirty="0">
                <a:latin typeface="Dotum" panose="020B0600000101010101" pitchFamily="34" charset="-127"/>
                <a:ea typeface="Dotum" panose="020B0600000101010101" pitchFamily="34" charset="-127"/>
              </a:rPr>
              <a:t>Linear Regression is the most widely used Machine Learning</a:t>
            </a:r>
          </a:p>
          <a:p>
            <a:pPr marL="0" indent="0">
              <a:buNone/>
            </a:pPr>
            <a:r>
              <a:rPr lang="en-US" sz="1800" dirty="0">
                <a:latin typeface="Dotum" panose="020B0600000101010101" pitchFamily="34" charset="-127"/>
                <a:ea typeface="Dotum" panose="020B0600000101010101" pitchFamily="34" charset="-127"/>
              </a:rPr>
              <a:t>   algorithm.</a:t>
            </a:r>
          </a:p>
          <a:p>
            <a:endParaRPr lang="en-US" sz="1800" u="sng"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Pros</a:t>
            </a:r>
            <a:endParaRPr lang="en-US" sz="1800" dirty="0">
              <a:latin typeface="Dotum" panose="020B0600000101010101" pitchFamily="34" charset="-127"/>
              <a:ea typeface="Dotum" panose="020B0600000101010101" pitchFamily="34" charset="-127"/>
            </a:endParaRPr>
          </a:p>
          <a:p>
            <a:r>
              <a:rPr lang="en-US" sz="1600" dirty="0">
                <a:latin typeface="Dotum" panose="020B0600000101010101" pitchFamily="34" charset="-127"/>
                <a:ea typeface="Dotum" panose="020B0600000101010101" pitchFamily="34" charset="-127"/>
              </a:rPr>
              <a:t>Easy to interpret</a:t>
            </a:r>
          </a:p>
          <a:p>
            <a:r>
              <a:rPr lang="en-US" sz="1600" dirty="0">
                <a:latin typeface="Dotum" panose="020B0600000101010101" pitchFamily="34" charset="-127"/>
                <a:ea typeface="Dotum" panose="020B0600000101010101" pitchFamily="34" charset="-127"/>
              </a:rPr>
              <a:t>Low model complexity, easy implementation</a:t>
            </a:r>
          </a:p>
          <a:p>
            <a:pPr marL="0" indent="0">
              <a:buNone/>
            </a:pPr>
            <a:r>
              <a:rPr lang="en-US" sz="1800" u="sng" dirty="0">
                <a:latin typeface="Dotum" panose="020B0600000101010101" pitchFamily="34" charset="-127"/>
                <a:ea typeface="Dotum" panose="020B0600000101010101" pitchFamily="34" charset="-127"/>
              </a:rPr>
              <a:t>Cons</a:t>
            </a:r>
            <a:endParaRPr lang="en-US" sz="1800" dirty="0">
              <a:latin typeface="Dotum" panose="020B0600000101010101" pitchFamily="34" charset="-127"/>
              <a:ea typeface="Dotum" panose="020B0600000101010101" pitchFamily="34" charset="-127"/>
            </a:endParaRPr>
          </a:p>
          <a:p>
            <a:r>
              <a:rPr lang="en-US" sz="1600" dirty="0">
                <a:latin typeface="Dotum" panose="020B0600000101010101" pitchFamily="34" charset="-127"/>
                <a:ea typeface="Dotum" panose="020B0600000101010101" pitchFamily="34" charset="-127"/>
              </a:rPr>
              <a:t>Struggles with high levels of non-linearity</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Linear Regression</a:t>
            </a:r>
          </a:p>
        </p:txBody>
      </p:sp>
      <p:sp>
        <p:nvSpPr>
          <p:cNvPr id="9" name="Slide Number Placeholder 8"/>
          <p:cNvSpPr>
            <a:spLocks noGrp="1"/>
          </p:cNvSpPr>
          <p:nvPr>
            <p:ph type="sldNum" sz="quarter" idx="12"/>
          </p:nvPr>
        </p:nvSpPr>
        <p:spPr/>
        <p:txBody>
          <a:bodyPr/>
          <a:lstStyle/>
          <a:p>
            <a:fld id="{8E981E13-E869-9B48-B573-864811240C1F}" type="slidenum">
              <a:rPr lang="en-US" smtClean="0"/>
              <a:t>27</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7F11331-C335-B84C-AD0F-5E46B3681F3F}"/>
              </a:ext>
            </a:extLst>
          </p:cNvPr>
          <p:cNvPicPr>
            <a:picLocks noChangeAspect="1"/>
          </p:cNvPicPr>
          <p:nvPr/>
        </p:nvPicPr>
        <p:blipFill>
          <a:blip r:embed="rId3"/>
          <a:stretch>
            <a:fillRect/>
          </a:stretch>
        </p:blipFill>
        <p:spPr>
          <a:xfrm>
            <a:off x="6986641" y="2397275"/>
            <a:ext cx="5205359" cy="3434091"/>
          </a:xfrm>
          <a:prstGeom prst="rect">
            <a:avLst/>
          </a:prstGeom>
        </p:spPr>
      </p:pic>
      <p:sp>
        <p:nvSpPr>
          <p:cNvPr id="6" name="TextBox 5">
            <a:extLst>
              <a:ext uri="{FF2B5EF4-FFF2-40B4-BE49-F238E27FC236}">
                <a16:creationId xmlns:a16="http://schemas.microsoft.com/office/drawing/2014/main" id="{1A8169B3-AEF8-6F49-8F3F-6A9367360A89}"/>
              </a:ext>
            </a:extLst>
          </p:cNvPr>
          <p:cNvSpPr txBox="1"/>
          <p:nvPr/>
        </p:nvSpPr>
        <p:spPr>
          <a:xfrm>
            <a:off x="7092697" y="1970387"/>
            <a:ext cx="4261103" cy="369332"/>
          </a:xfrm>
          <a:prstGeom prst="rect">
            <a:avLst/>
          </a:prstGeom>
          <a:noFill/>
        </p:spPr>
        <p:txBody>
          <a:bodyPr wrap="none" rtlCol="0">
            <a:spAutoFit/>
          </a:bodyPr>
          <a:lstStyle/>
          <a:p>
            <a:r>
              <a:rPr lang="en-US" u="sng" dirty="0"/>
              <a:t>Example</a:t>
            </a:r>
            <a:r>
              <a:rPr lang="en-US" dirty="0"/>
              <a:t>: Linear Regression in 2 dimensions</a:t>
            </a:r>
            <a:endParaRPr lang="en-US" u="sng" dirty="0"/>
          </a:p>
        </p:txBody>
      </p:sp>
      <p:sp>
        <p:nvSpPr>
          <p:cNvPr id="7" name="Rectangle 6">
            <a:extLst>
              <a:ext uri="{FF2B5EF4-FFF2-40B4-BE49-F238E27FC236}">
                <a16:creationId xmlns:a16="http://schemas.microsoft.com/office/drawing/2014/main" id="{E25F76F4-A4A0-914D-8123-F185594E4779}"/>
              </a:ext>
            </a:extLst>
          </p:cNvPr>
          <p:cNvSpPr/>
          <p:nvPr/>
        </p:nvSpPr>
        <p:spPr>
          <a:xfrm>
            <a:off x="7092697" y="5888922"/>
            <a:ext cx="3784486" cy="646331"/>
          </a:xfrm>
          <a:prstGeom prst="rect">
            <a:avLst/>
          </a:prstGeom>
        </p:spPr>
        <p:txBody>
          <a:bodyPr wrap="square">
            <a:spAutoFit/>
          </a:bodyPr>
          <a:lstStyle/>
          <a:p>
            <a:r>
              <a:rPr lang="en-US" dirty="0"/>
              <a:t>W = 2.019</a:t>
            </a:r>
          </a:p>
          <a:p>
            <a:r>
              <a:rPr lang="en-US" dirty="0"/>
              <a:t>b = 27.7057</a:t>
            </a:r>
          </a:p>
        </p:txBody>
      </p:sp>
    </p:spTree>
    <p:extLst>
      <p:ext uri="{BB962C8B-B14F-4D97-AF65-F5344CB8AC3E}">
        <p14:creationId xmlns:p14="http://schemas.microsoft.com/office/powerpoint/2010/main" val="3018453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28</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732571758"/>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757867" y="2289287"/>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378351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u="sng" dirty="0">
                <a:latin typeface="Dotum" panose="020B0600000101010101" pitchFamily="34" charset="-127"/>
                <a:ea typeface="Dotum" panose="020B0600000101010101" pitchFamily="34" charset="-127"/>
              </a:rPr>
              <a:t>Logistic Regression</a:t>
            </a:r>
            <a:r>
              <a:rPr lang="en-US" sz="1800" dirty="0">
                <a:latin typeface="Dotum" panose="020B0600000101010101" pitchFamily="34" charset="-127"/>
                <a:ea typeface="Dotum" panose="020B0600000101010101" pitchFamily="34" charset="-127"/>
              </a:rPr>
              <a:t>: Predict the class with the highest probability, given an input vector </a:t>
            </a:r>
            <a:r>
              <a:rPr lang="en-US" sz="1800" b="1" dirty="0">
                <a:latin typeface="Dotum" panose="020B0600000101010101" pitchFamily="34" charset="-127"/>
                <a:ea typeface="Dotum" panose="020B0600000101010101" pitchFamily="34" charset="-127"/>
              </a:rPr>
              <a:t>x</a:t>
            </a:r>
            <a:r>
              <a:rPr lang="en-US" sz="1800" dirty="0">
                <a:latin typeface="Dotum" panose="020B0600000101010101" pitchFamily="34" charset="-127"/>
                <a:ea typeface="Dotum" panose="020B0600000101010101" pitchFamily="34" charset="-127"/>
              </a:rPr>
              <a:t>.</a:t>
            </a:r>
            <a:endParaRPr lang="en-US" sz="1800" u="sng" dirty="0">
              <a:latin typeface="Dotum" panose="020B0600000101010101" pitchFamily="34" charset="-127"/>
              <a:ea typeface="Dotum" panose="020B0600000101010101" pitchFamily="34" charset="-127"/>
            </a:endParaRPr>
          </a:p>
          <a:p>
            <a:r>
              <a:rPr lang="en-US" sz="1800" dirty="0">
                <a:latin typeface="Dotum" panose="020B0600000101010101" pitchFamily="34" charset="-127"/>
                <a:ea typeface="Dotum" panose="020B0600000101010101" pitchFamily="34" charset="-127"/>
              </a:rPr>
              <a:t>Despite its name, Logistic Regression is primarily used in classification problems.</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Logistic Regression</a:t>
            </a:r>
          </a:p>
        </p:txBody>
      </p:sp>
      <p:sp>
        <p:nvSpPr>
          <p:cNvPr id="9" name="Slide Number Placeholder 8"/>
          <p:cNvSpPr>
            <a:spLocks noGrp="1"/>
          </p:cNvSpPr>
          <p:nvPr>
            <p:ph type="sldNum" sz="quarter" idx="12"/>
          </p:nvPr>
        </p:nvSpPr>
        <p:spPr/>
        <p:txBody>
          <a:bodyPr/>
          <a:lstStyle/>
          <a:p>
            <a:fld id="{8E981E13-E869-9B48-B573-864811240C1F}" type="slidenum">
              <a:rPr lang="en-US" smtClean="0"/>
              <a:t>29</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65439C-BE12-FA49-9592-81135D235CA3}"/>
                  </a:ext>
                </a:extLst>
              </p14:cNvPr>
              <p14:cNvContentPartPr/>
              <p14:nvPr/>
            </p14:nvContentPartPr>
            <p14:xfrm>
              <a:off x="-898446" y="2334328"/>
              <a:ext cx="4320" cy="360"/>
            </p14:xfrm>
          </p:contentPart>
        </mc:Choice>
        <mc:Fallback xmlns="">
          <p:pic>
            <p:nvPicPr>
              <p:cNvPr id="3" name="Ink 2">
                <a:extLst>
                  <a:ext uri="{FF2B5EF4-FFF2-40B4-BE49-F238E27FC236}">
                    <a16:creationId xmlns:a16="http://schemas.microsoft.com/office/drawing/2014/main" id="{5565439C-BE12-FA49-9592-81135D235CA3}"/>
                  </a:ext>
                </a:extLst>
              </p:cNvPr>
              <p:cNvPicPr/>
              <p:nvPr/>
            </p:nvPicPr>
            <p:blipFill>
              <a:blip r:embed="rId4"/>
              <a:stretch>
                <a:fillRect/>
              </a:stretch>
            </p:blipFill>
            <p:spPr>
              <a:xfrm>
                <a:off x="-907086" y="2325328"/>
                <a:ext cx="21960" cy="18000"/>
              </a:xfrm>
              <a:prstGeom prst="rect">
                <a:avLst/>
              </a:prstGeom>
            </p:spPr>
          </p:pic>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F606A960-47C2-47A6-B0D7-22794949D607}"/>
                  </a:ext>
                </a:extLst>
              </p:cNvPr>
              <p:cNvSpPr txBox="1"/>
              <p:nvPr/>
            </p:nvSpPr>
            <p:spPr>
              <a:xfrm>
                <a:off x="259980" y="4581798"/>
                <a:ext cx="6074439" cy="1328120"/>
              </a:xfrm>
              <a:prstGeom prst="rect">
                <a:avLst/>
              </a:prstGeom>
              <a:noFill/>
            </p:spPr>
            <p:txBody>
              <a:bodyPr wrap="square" rtlCol="0" anchor="ctr" anchorCtr="1">
                <a:spAutoFit/>
              </a:bodyPr>
              <a:lstStyle/>
              <a:p>
                <a:pPr algn="ctr"/>
                <a14:m>
                  <m:oMathPara xmlns:m="http://schemas.openxmlformats.org/officeDocument/2006/math">
                    <m:oMathParaPr>
                      <m:jc m:val="centerGroup"/>
                    </m:oMathParaPr>
                    <m:oMath xmlns:m="http://schemas.openxmlformats.org/officeDocument/2006/math">
                      <m:r>
                        <a:rPr lang="en-US" sz="3600" i="1" smtClean="0">
                          <a:solidFill>
                            <a:srgbClr val="000000"/>
                          </a:solidFill>
                          <a:latin typeface="Cambria Math" panose="02040503050406030204" pitchFamily="18" charset="0"/>
                        </a:rPr>
                        <m:t>𝑦</m:t>
                      </m:r>
                      <m:r>
                        <a:rPr lang="en-US" sz="3600" i="1" baseline="-25000" smtClean="0">
                          <a:solidFill>
                            <a:srgbClr val="000000"/>
                          </a:solidFill>
                          <a:latin typeface="Cambria Math" panose="02040503050406030204" pitchFamily="18" charset="0"/>
                        </a:rPr>
                        <m:t>𝑝</m:t>
                      </m:r>
                      <m:r>
                        <a:rPr lang="en-US" sz="3600" b="0" i="1" baseline="-25000" smtClean="0">
                          <a:solidFill>
                            <a:srgbClr val="000000"/>
                          </a:solidFill>
                          <a:latin typeface="Cambria Math" panose="02040503050406030204" pitchFamily="18" charset="0"/>
                        </a:rPr>
                        <m:t>𝑟𝑒</m:t>
                      </m:r>
                      <m:r>
                        <a:rPr lang="en-US" sz="3600" i="1" baseline="-25000">
                          <a:solidFill>
                            <a:srgbClr val="000000"/>
                          </a:solidFill>
                          <a:latin typeface="Cambria Math" panose="02040503050406030204" pitchFamily="18" charset="0"/>
                        </a:rPr>
                        <m:t>𝑑</m:t>
                      </m:r>
                      <m:r>
                        <a:rPr lang="en-US" sz="3600" i="0">
                          <a:solidFill>
                            <a:srgbClr val="000000"/>
                          </a:solidFill>
                          <a:latin typeface="Cambria Math" panose="02040503050406030204" pitchFamily="18" charset="0"/>
                        </a:rPr>
                        <m:t>=</m:t>
                      </m:r>
                      <m:d>
                        <m:dPr>
                          <m:begChr m:val="{"/>
                          <m:endChr m:val=""/>
                          <m:ctrlPr>
                            <a:rPr lang="en-US" sz="3600" i="1">
                              <a:solidFill>
                                <a:srgbClr val="000000"/>
                              </a:solidFill>
                              <a:latin typeface="Cambria Math" panose="02040503050406030204" pitchFamily="18" charset="0"/>
                            </a:rPr>
                          </m:ctrlPr>
                        </m:dPr>
                        <m:e>
                          <m:m>
                            <m:mPr>
                              <m:plcHide m:val="on"/>
                              <m:mcs>
                                <m:mc>
                                  <m:mcPr>
                                    <m:count m:val="1"/>
                                    <m:mcJc m:val="center"/>
                                  </m:mcPr>
                                </m:mc>
                              </m:mcs>
                              <m:ctrlPr>
                                <a:rPr lang="en-US" sz="3600" i="1" smtClean="0">
                                  <a:solidFill>
                                    <a:srgbClr val="000000"/>
                                  </a:solidFill>
                                  <a:latin typeface="Cambria Math" panose="02040503050406030204" pitchFamily="18" charset="0"/>
                                </a:rPr>
                              </m:ctrlPr>
                            </m:mPr>
                            <m:mr>
                              <m:e>
                                <m:r>
                                  <a:rPr lang="en-US" sz="3600" b="0" i="0" smtClean="0">
                                    <a:solidFill>
                                      <a:srgbClr val="000000"/>
                                    </a:solidFill>
                                    <a:latin typeface="Cambria Math" panose="02040503050406030204" pitchFamily="18" charset="0"/>
                                  </a:rPr>
                                  <m:t>1 </m:t>
                                </m:r>
                                <m:r>
                                  <a:rPr lang="en-US" sz="3600" b="0" i="1" smtClean="0">
                                    <a:solidFill>
                                      <a:srgbClr val="000000"/>
                                    </a:solidFill>
                                    <a:latin typeface="Cambria Math" panose="02040503050406030204" pitchFamily="18" charset="0"/>
                                  </a:rPr>
                                  <m:t>𝑖𝑓</m:t>
                                </m:r>
                                <m:r>
                                  <a:rPr lang="en-US" sz="3600" b="0" i="0" smtClean="0">
                                    <a:solidFill>
                                      <a:srgbClr val="000000"/>
                                    </a:solidFill>
                                    <a:latin typeface="Cambria Math" panose="02040503050406030204" pitchFamily="18" charset="0"/>
                                  </a:rPr>
                                  <m:t> </m:t>
                                </m:r>
                                <m:r>
                                  <a:rPr lang="en-US" sz="3600" b="0" i="1" smtClean="0">
                                    <a:solidFill>
                                      <a:srgbClr val="000000"/>
                                    </a:solidFill>
                                    <a:latin typeface="Cambria Math" panose="02040503050406030204" pitchFamily="18" charset="0"/>
                                  </a:rPr>
                                  <m:t>𝑝</m:t>
                                </m:r>
                                <m:r>
                                  <a:rPr lang="en-US" sz="3600" b="0" i="1" smtClean="0">
                                    <a:solidFill>
                                      <a:srgbClr val="000000"/>
                                    </a:solidFill>
                                    <a:latin typeface="Cambria Math" panose="02040503050406030204" pitchFamily="18" charset="0"/>
                                  </a:rPr>
                                  <m:t>(</m:t>
                                </m:r>
                                <m:r>
                                  <a:rPr lang="en-US" sz="3600" b="0" i="1" smtClean="0">
                                    <a:solidFill>
                                      <a:srgbClr val="000000"/>
                                    </a:solidFill>
                                    <a:latin typeface="Cambria Math" panose="02040503050406030204" pitchFamily="18" charset="0"/>
                                  </a:rPr>
                                  <m:t>𝑦𝑖</m:t>
                                </m:r>
                                <m:r>
                                  <a:rPr lang="en-US" sz="3600" b="0" i="0" smtClean="0">
                                    <a:solidFill>
                                      <a:srgbClr val="000000"/>
                                    </a:solidFill>
                                    <a:latin typeface="Cambria Math" panose="02040503050406030204" pitchFamily="18" charset="0"/>
                                  </a:rPr>
                                  <m:t>|</m:t>
                                </m:r>
                                <m:r>
                                  <m:rPr>
                                    <m:sty m:val="p"/>
                                  </m:rPr>
                                  <a:rPr lang="en-US" sz="3600" b="0" i="0" smtClean="0">
                                    <a:solidFill>
                                      <a:srgbClr val="000000"/>
                                    </a:solidFill>
                                    <a:latin typeface="Cambria Math" panose="02040503050406030204" pitchFamily="18" charset="0"/>
                                  </a:rPr>
                                  <m:t>x</m:t>
                                </m:r>
                                <m:r>
                                  <a:rPr lang="en-US" sz="3600" b="0" i="1" baseline="-25000" smtClean="0">
                                    <a:solidFill>
                                      <a:srgbClr val="000000"/>
                                    </a:solidFill>
                                    <a:latin typeface="Cambria Math" panose="02040503050406030204" pitchFamily="18" charset="0"/>
                                  </a:rPr>
                                  <m:t>𝑖</m:t>
                                </m:r>
                                <m:r>
                                  <a:rPr lang="en-US" sz="3600" b="0" i="0" smtClean="0">
                                    <a:solidFill>
                                      <a:srgbClr val="000000"/>
                                    </a:solidFill>
                                    <a:latin typeface="Cambria Math" panose="02040503050406030204" pitchFamily="18" charset="0"/>
                                  </a:rPr>
                                  <m:t>)</m:t>
                                </m:r>
                                <m:r>
                                  <a:rPr lang="en-US" sz="3600" i="0">
                                    <a:solidFill>
                                      <a:srgbClr val="000000"/>
                                    </a:solidFill>
                                    <a:latin typeface="Cambria Math" panose="02040503050406030204" pitchFamily="18" charset="0"/>
                                  </a:rPr>
                                  <m:t>≥</m:t>
                                </m:r>
                                <m:r>
                                  <a:rPr lang="en-US" sz="3600" b="0" i="1" smtClean="0">
                                    <a:solidFill>
                                      <a:srgbClr val="000000"/>
                                    </a:solidFill>
                                    <a:latin typeface="Cambria Math" panose="02040503050406030204" pitchFamily="18" charset="0"/>
                                  </a:rPr>
                                  <m:t>0.5</m:t>
                                </m:r>
                              </m:e>
                            </m:mr>
                            <m:mr>
                              <m:e>
                                <m:r>
                                  <a:rPr lang="en-US" sz="3600" b="0" i="1" smtClean="0">
                                    <a:solidFill>
                                      <a:srgbClr val="000000"/>
                                    </a:solidFill>
                                    <a:latin typeface="Cambria Math" panose="02040503050406030204" pitchFamily="18" charset="0"/>
                                  </a:rPr>
                                  <m:t>0  </m:t>
                                </m:r>
                                <m:r>
                                  <a:rPr lang="en-US" sz="3600" b="0" i="1" smtClean="0">
                                    <a:solidFill>
                                      <a:srgbClr val="000000"/>
                                    </a:solidFill>
                                    <a:latin typeface="Cambria Math" panose="02040503050406030204" pitchFamily="18" charset="0"/>
                                  </a:rPr>
                                  <m:t>𝑖𝑓</m:t>
                                </m:r>
                                <m:r>
                                  <a:rPr lang="en-US" sz="3600" b="0" i="1" smtClean="0">
                                    <a:solidFill>
                                      <a:srgbClr val="000000"/>
                                    </a:solidFill>
                                    <a:latin typeface="Cambria Math" panose="02040503050406030204" pitchFamily="18" charset="0"/>
                                  </a:rPr>
                                  <m:t> </m:t>
                                </m:r>
                                <m:r>
                                  <a:rPr lang="en-US" sz="3600" b="0" i="1" smtClean="0">
                                    <a:solidFill>
                                      <a:srgbClr val="000000"/>
                                    </a:solidFill>
                                    <a:latin typeface="Cambria Math" panose="02040503050406030204" pitchFamily="18" charset="0"/>
                                  </a:rPr>
                                  <m:t>𝑃</m:t>
                                </m:r>
                                <m:r>
                                  <a:rPr lang="en-US" sz="3600" b="0" i="1" smtClean="0">
                                    <a:solidFill>
                                      <a:srgbClr val="000000"/>
                                    </a:solidFill>
                                    <a:latin typeface="Cambria Math" panose="02040503050406030204" pitchFamily="18" charset="0"/>
                                  </a:rPr>
                                  <m:t>(</m:t>
                                </m:r>
                                <m:r>
                                  <a:rPr lang="en-US" sz="3600" b="0" i="1" smtClean="0">
                                    <a:solidFill>
                                      <a:srgbClr val="000000"/>
                                    </a:solidFill>
                                    <a:latin typeface="Cambria Math" panose="02040503050406030204" pitchFamily="18" charset="0"/>
                                  </a:rPr>
                                  <m:t>𝑦𝑖</m:t>
                                </m:r>
                                <m:r>
                                  <a:rPr lang="en-US" sz="3600" b="0" i="1" smtClean="0">
                                    <a:solidFill>
                                      <a:srgbClr val="000000"/>
                                    </a:solidFill>
                                    <a:latin typeface="Cambria Math" panose="02040503050406030204" pitchFamily="18" charset="0"/>
                                  </a:rPr>
                                  <m:t>|</m:t>
                                </m:r>
                                <m:r>
                                  <a:rPr lang="en-US" sz="3600" b="0" i="1" smtClean="0">
                                    <a:solidFill>
                                      <a:srgbClr val="000000"/>
                                    </a:solidFill>
                                    <a:latin typeface="Cambria Math" panose="02040503050406030204" pitchFamily="18" charset="0"/>
                                  </a:rPr>
                                  <m:t>𝑥𝑖</m:t>
                                </m:r>
                                <m:r>
                                  <a:rPr lang="en-US" sz="3600" b="0" i="1" smtClean="0">
                                    <a:solidFill>
                                      <a:srgbClr val="000000"/>
                                    </a:solidFill>
                                    <a:latin typeface="Cambria Math" panose="02040503050406030204" pitchFamily="18" charset="0"/>
                                  </a:rPr>
                                  <m:t>)&lt;0.5</m:t>
                                </m:r>
                              </m:e>
                            </m:mr>
                          </m:m>
                        </m:e>
                      </m:d>
                    </m:oMath>
                  </m:oMathPara>
                </a14:m>
                <a:endParaRPr lang="en-US" sz="3600" dirty="0">
                  <a:solidFill>
                    <a:srgbClr val="000000"/>
                  </a:solidFill>
                </a:endParaRPr>
              </a:p>
            </p:txBody>
          </p:sp>
        </mc:Choice>
        <mc:Fallback xmlns="">
          <p:sp>
            <p:nvSpPr>
              <p:cNvPr id="123" name="TextBox 122">
                <a:extLst>
                  <a:ext uri="{FF2B5EF4-FFF2-40B4-BE49-F238E27FC236}">
                    <a16:creationId xmlns:a16="http://schemas.microsoft.com/office/drawing/2014/main" id="{F606A960-47C2-47A6-B0D7-22794949D607}"/>
                  </a:ext>
                </a:extLst>
              </p:cNvPr>
              <p:cNvSpPr txBox="1">
                <a:spLocks noRot="1" noChangeAspect="1" noMove="1" noResize="1" noEditPoints="1" noAdjustHandles="1" noChangeArrowheads="1" noChangeShapeType="1" noTextEdit="1"/>
              </p:cNvSpPr>
              <p:nvPr/>
            </p:nvSpPr>
            <p:spPr>
              <a:xfrm>
                <a:off x="259980" y="4581798"/>
                <a:ext cx="6074439" cy="1328120"/>
              </a:xfrm>
              <a:prstGeom prst="rect">
                <a:avLst/>
              </a:prstGeom>
              <a:blipFill>
                <a:blip r:embed="rId5"/>
                <a:stretch>
                  <a:fillRect/>
                </a:stretch>
              </a:blipFill>
            </p:spPr>
            <p:txBody>
              <a:bodyPr/>
              <a:lstStyle/>
              <a:p>
                <a:r>
                  <a:rPr lang="en-US">
                    <a:noFill/>
                  </a:rPr>
                  <a:t> </a:t>
                </a:r>
              </a:p>
            </p:txBody>
          </p:sp>
        </mc:Fallback>
      </mc:AlternateContent>
      <p:pic>
        <p:nvPicPr>
          <p:cNvPr id="61" name="Picture 60">
            <a:extLst>
              <a:ext uri="{FF2B5EF4-FFF2-40B4-BE49-F238E27FC236}">
                <a16:creationId xmlns:a16="http://schemas.microsoft.com/office/drawing/2014/main" id="{4CBB2F06-C4B8-8745-97FD-CF1EB14CFE1F}"/>
              </a:ext>
            </a:extLst>
          </p:cNvPr>
          <p:cNvPicPr>
            <a:picLocks noChangeAspect="1"/>
          </p:cNvPicPr>
          <p:nvPr/>
        </p:nvPicPr>
        <p:blipFill>
          <a:blip r:embed="rId6"/>
          <a:stretch>
            <a:fillRect/>
          </a:stretch>
        </p:blipFill>
        <p:spPr>
          <a:xfrm>
            <a:off x="8261203" y="2630964"/>
            <a:ext cx="3260192" cy="3006071"/>
          </a:xfrm>
          <a:prstGeom prst="rect">
            <a:avLst/>
          </a:prstGeom>
        </p:spPr>
      </p:pic>
      <p:sp>
        <p:nvSpPr>
          <p:cNvPr id="62" name="TextBox 61">
            <a:extLst>
              <a:ext uri="{FF2B5EF4-FFF2-40B4-BE49-F238E27FC236}">
                <a16:creationId xmlns:a16="http://schemas.microsoft.com/office/drawing/2014/main" id="{E35673E6-B459-614D-B801-FA2A61D956C7}"/>
              </a:ext>
            </a:extLst>
          </p:cNvPr>
          <p:cNvSpPr txBox="1"/>
          <p:nvPr/>
        </p:nvSpPr>
        <p:spPr>
          <a:xfrm>
            <a:off x="8999621" y="5919249"/>
            <a:ext cx="1729384" cy="461665"/>
          </a:xfrm>
          <a:prstGeom prst="rect">
            <a:avLst/>
          </a:prstGeom>
          <a:noFill/>
        </p:spPr>
        <p:txBody>
          <a:bodyPr wrap="none" rtlCol="0">
            <a:spAutoFit/>
          </a:bodyPr>
          <a:lstStyle/>
          <a:p>
            <a:r>
              <a:rPr lang="en-US" sz="2400" dirty="0"/>
              <a:t>p = 1 / 1 +e</a:t>
            </a:r>
            <a:r>
              <a:rPr lang="en-US" sz="2400" baseline="30000" dirty="0"/>
              <a:t>-x</a:t>
            </a:r>
          </a:p>
        </p:txBody>
      </p:sp>
      <p:pic>
        <p:nvPicPr>
          <p:cNvPr id="1027" name="Picture 3" descr="page68image37017696">
            <a:extLst>
              <a:ext uri="{FF2B5EF4-FFF2-40B4-BE49-F238E27FC236}">
                <a16:creationId xmlns:a16="http://schemas.microsoft.com/office/drawing/2014/main" id="{4C472212-A9A5-A44F-ABFE-80A9ABBC51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161" y="2714102"/>
            <a:ext cx="4980597" cy="462799"/>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7EC744D4-12CE-0A46-95AB-E2A88CF5050D}"/>
              </a:ext>
            </a:extLst>
          </p:cNvPr>
          <p:cNvSpPr txBox="1"/>
          <p:nvPr/>
        </p:nvSpPr>
        <p:spPr>
          <a:xfrm>
            <a:off x="216815" y="3718528"/>
            <a:ext cx="5180878" cy="553998"/>
          </a:xfrm>
          <a:prstGeom prst="rect">
            <a:avLst/>
          </a:prstGeom>
          <a:noFill/>
        </p:spPr>
        <p:txBody>
          <a:bodyPr wrap="square" rtlCol="0">
            <a:spAutoFit/>
          </a:bodyPr>
          <a:lstStyle/>
          <a:p>
            <a:r>
              <a:rPr lang="en-US" sz="3000" dirty="0">
                <a:latin typeface="Cambria Math" panose="02040503050406030204" pitchFamily="18" charset="0"/>
                <a:ea typeface="Cambria Math" panose="02040503050406030204" pitchFamily="18" charset="0"/>
              </a:rPr>
              <a:t>p(</a:t>
            </a:r>
            <a:r>
              <a:rPr lang="en-US" sz="3000" dirty="0" err="1">
                <a:latin typeface="Cambria Math" panose="02040503050406030204" pitchFamily="18" charset="0"/>
                <a:ea typeface="Cambria Math" panose="02040503050406030204" pitchFamily="18" charset="0"/>
              </a:rPr>
              <a:t>y</a:t>
            </a:r>
            <a:r>
              <a:rPr lang="en-US" sz="3000" baseline="-25000" dirty="0" err="1">
                <a:latin typeface="Cambria Math" panose="02040503050406030204" pitchFamily="18" charset="0"/>
                <a:ea typeface="Cambria Math" panose="02040503050406030204" pitchFamily="18" charset="0"/>
              </a:rPr>
              <a:t>i</a:t>
            </a:r>
            <a:r>
              <a:rPr lang="en-US" sz="3000" dirty="0" err="1">
                <a:latin typeface="Cambria Math" panose="02040503050406030204" pitchFamily="18" charset="0"/>
                <a:ea typeface="Cambria Math" panose="02040503050406030204" pitchFamily="18" charset="0"/>
              </a:rPr>
              <a:t>|x</a:t>
            </a:r>
            <a:r>
              <a:rPr lang="en-US" sz="3000" baseline="-25000" dirty="0" err="1">
                <a:latin typeface="Cambria Math" panose="02040503050406030204" pitchFamily="18" charset="0"/>
                <a:ea typeface="Cambria Math" panose="02040503050406030204" pitchFamily="18" charset="0"/>
              </a:rPr>
              <a:t>i</a:t>
            </a:r>
            <a:r>
              <a:rPr lang="en-US" sz="3000" dirty="0">
                <a:latin typeface="Cambria Math" panose="02040503050406030204" pitchFamily="18" charset="0"/>
                <a:ea typeface="Cambria Math" panose="02040503050406030204" pitchFamily="18" charset="0"/>
              </a:rPr>
              <a:t>) = </a:t>
            </a:r>
            <a:r>
              <a:rPr lang="el-GR" sz="3000" dirty="0">
                <a:latin typeface="Cambria Math" panose="02040503050406030204" pitchFamily="18" charset="0"/>
                <a:ea typeface="Cambria Math" panose="02040503050406030204" pitchFamily="18" charset="0"/>
              </a:rPr>
              <a:t>σ</a:t>
            </a:r>
            <a:r>
              <a:rPr lang="en-US" sz="3000" dirty="0">
                <a:latin typeface="Cambria Math" panose="02040503050406030204" pitchFamily="18" charset="0"/>
                <a:ea typeface="Cambria Math" panose="02040503050406030204" pitchFamily="18" charset="0"/>
              </a:rPr>
              <a:t>(WX</a:t>
            </a:r>
            <a:r>
              <a:rPr lang="en-US" sz="3000" baseline="30000" dirty="0">
                <a:latin typeface="Cambria Math" panose="02040503050406030204" pitchFamily="18" charset="0"/>
                <a:ea typeface="Cambria Math" panose="02040503050406030204" pitchFamily="18" charset="0"/>
              </a:rPr>
              <a:t>T</a:t>
            </a:r>
            <a:r>
              <a:rPr lang="en-US" sz="3000" dirty="0">
                <a:latin typeface="Cambria Math" panose="02040503050406030204" pitchFamily="18" charset="0"/>
                <a:ea typeface="Cambria Math" panose="02040503050406030204" pitchFamily="18" charset="0"/>
              </a:rPr>
              <a:t> + B)</a:t>
            </a:r>
          </a:p>
        </p:txBody>
      </p:sp>
      <p:sp>
        <p:nvSpPr>
          <p:cNvPr id="64" name="TextBox 63">
            <a:extLst>
              <a:ext uri="{FF2B5EF4-FFF2-40B4-BE49-F238E27FC236}">
                <a16:creationId xmlns:a16="http://schemas.microsoft.com/office/drawing/2014/main" id="{54C41B7D-1DD4-5041-8B78-D1CFA6ADFEA6}"/>
              </a:ext>
            </a:extLst>
          </p:cNvPr>
          <p:cNvSpPr txBox="1"/>
          <p:nvPr/>
        </p:nvSpPr>
        <p:spPr>
          <a:xfrm>
            <a:off x="417096" y="3254872"/>
            <a:ext cx="5001662" cy="369332"/>
          </a:xfrm>
          <a:prstGeom prst="rect">
            <a:avLst/>
          </a:prstGeom>
          <a:noFill/>
        </p:spPr>
        <p:txBody>
          <a:bodyPr wrap="square" rtlCol="0">
            <a:spAutoFit/>
          </a:bodyPr>
          <a:lstStyle/>
          <a:p>
            <a:r>
              <a:rPr lang="en-US" dirty="0"/>
              <a:t>Sigmoid function maps values to (0,1).</a:t>
            </a:r>
          </a:p>
        </p:txBody>
      </p:sp>
      <p:sp>
        <p:nvSpPr>
          <p:cNvPr id="65" name="TextBox 64">
            <a:extLst>
              <a:ext uri="{FF2B5EF4-FFF2-40B4-BE49-F238E27FC236}">
                <a16:creationId xmlns:a16="http://schemas.microsoft.com/office/drawing/2014/main" id="{50D904A5-2DCE-3947-B15A-33A20F1EAD6A}"/>
              </a:ext>
            </a:extLst>
          </p:cNvPr>
          <p:cNvSpPr txBox="1"/>
          <p:nvPr/>
        </p:nvSpPr>
        <p:spPr>
          <a:xfrm>
            <a:off x="289854" y="5971367"/>
            <a:ext cx="6014693" cy="646331"/>
          </a:xfrm>
          <a:prstGeom prst="rect">
            <a:avLst/>
          </a:prstGeom>
          <a:noFill/>
        </p:spPr>
        <p:txBody>
          <a:bodyPr wrap="square" rtlCol="0">
            <a:spAutoFit/>
          </a:bodyPr>
          <a:lstStyle/>
          <a:p>
            <a:r>
              <a:rPr lang="en-US" dirty="0"/>
              <a:t>Note: Logistic Regression uses log loss instead of MSE as it’s loss function.  Log loss is also referred to as cross-entropy.</a:t>
            </a:r>
          </a:p>
        </p:txBody>
      </p:sp>
    </p:spTree>
    <p:extLst>
      <p:ext uri="{BB962C8B-B14F-4D97-AF65-F5344CB8AC3E}">
        <p14:creationId xmlns:p14="http://schemas.microsoft.com/office/powerpoint/2010/main" val="2414818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What is Machine Learning?</a:t>
            </a:r>
          </a:p>
        </p:txBody>
      </p:sp>
      <p:sp>
        <p:nvSpPr>
          <p:cNvPr id="9" name="Slide Number Placeholder 8"/>
          <p:cNvSpPr>
            <a:spLocks noGrp="1"/>
          </p:cNvSpPr>
          <p:nvPr>
            <p:ph type="sldNum" sz="quarter" idx="12"/>
          </p:nvPr>
        </p:nvSpPr>
        <p:spPr/>
        <p:txBody>
          <a:bodyPr/>
          <a:lstStyle/>
          <a:p>
            <a:fld id="{8E981E13-E869-9B48-B573-864811240C1F}" type="slidenum">
              <a:rPr lang="en-US" smtClean="0"/>
              <a:t>3</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4B2CD98-516B-D049-AC87-BA25627389E3}"/>
              </a:ext>
            </a:extLst>
          </p:cNvPr>
          <p:cNvSpPr txBox="1"/>
          <p:nvPr/>
        </p:nvSpPr>
        <p:spPr>
          <a:xfrm>
            <a:off x="1974273" y="2888673"/>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A73D0F15-3676-C842-848B-2AA464E71C94}"/>
              </a:ext>
            </a:extLst>
          </p:cNvPr>
          <p:cNvSpPr txBox="1"/>
          <p:nvPr/>
        </p:nvSpPr>
        <p:spPr>
          <a:xfrm>
            <a:off x="646914" y="1901536"/>
            <a:ext cx="3894143" cy="646331"/>
          </a:xfrm>
          <a:prstGeom prst="rect">
            <a:avLst/>
          </a:prstGeom>
          <a:noFill/>
        </p:spPr>
        <p:txBody>
          <a:bodyPr wrap="none" rtlCol="0">
            <a:spAutoFit/>
          </a:bodyPr>
          <a:lstStyle/>
          <a:p>
            <a:r>
              <a:rPr lang="en-US" u="sng" dirty="0"/>
              <a:t>Traditional Computer Programming: </a:t>
            </a:r>
          </a:p>
          <a:p>
            <a:r>
              <a:rPr lang="en-US" b="1" dirty="0"/>
              <a:t>	Tell</a:t>
            </a:r>
            <a:r>
              <a:rPr lang="en-US" dirty="0"/>
              <a:t> the computer what to do.</a:t>
            </a:r>
          </a:p>
        </p:txBody>
      </p:sp>
      <p:sp>
        <p:nvSpPr>
          <p:cNvPr id="6" name="TextBox 5">
            <a:extLst>
              <a:ext uri="{FF2B5EF4-FFF2-40B4-BE49-F238E27FC236}">
                <a16:creationId xmlns:a16="http://schemas.microsoft.com/office/drawing/2014/main" id="{29A97152-B8DF-D545-8718-DF4B136C03B0}"/>
              </a:ext>
            </a:extLst>
          </p:cNvPr>
          <p:cNvSpPr txBox="1"/>
          <p:nvPr/>
        </p:nvSpPr>
        <p:spPr>
          <a:xfrm>
            <a:off x="1111827" y="1901536"/>
            <a:ext cx="184731" cy="369332"/>
          </a:xfrm>
          <a:prstGeom prst="rect">
            <a:avLst/>
          </a:prstGeom>
          <a:noFill/>
        </p:spPr>
        <p:txBody>
          <a:bodyPr wrap="none" rtlCol="0">
            <a:spAutoFit/>
          </a:bodyPr>
          <a:lstStyle/>
          <a:p>
            <a:endParaRPr lang="en-US" dirty="0"/>
          </a:p>
        </p:txBody>
      </p:sp>
      <p:pic>
        <p:nvPicPr>
          <p:cNvPr id="13" name="Picture 12">
            <a:extLst>
              <a:ext uri="{FF2B5EF4-FFF2-40B4-BE49-F238E27FC236}">
                <a16:creationId xmlns:a16="http://schemas.microsoft.com/office/drawing/2014/main" id="{273A2AF5-9E41-CF46-B12A-7449334E1613}"/>
              </a:ext>
            </a:extLst>
          </p:cNvPr>
          <p:cNvPicPr>
            <a:picLocks noChangeAspect="1"/>
          </p:cNvPicPr>
          <p:nvPr/>
        </p:nvPicPr>
        <p:blipFill>
          <a:blip r:embed="rId3"/>
          <a:stretch>
            <a:fillRect/>
          </a:stretch>
        </p:blipFill>
        <p:spPr>
          <a:xfrm>
            <a:off x="1204192" y="2911502"/>
            <a:ext cx="5353631" cy="565617"/>
          </a:xfrm>
          <a:prstGeom prst="rect">
            <a:avLst/>
          </a:prstGeom>
        </p:spPr>
      </p:pic>
      <p:sp>
        <p:nvSpPr>
          <p:cNvPr id="15" name="TextBox 14">
            <a:extLst>
              <a:ext uri="{FF2B5EF4-FFF2-40B4-BE49-F238E27FC236}">
                <a16:creationId xmlns:a16="http://schemas.microsoft.com/office/drawing/2014/main" id="{353423BD-7E68-E14B-9288-C13F3B0DB584}"/>
              </a:ext>
            </a:extLst>
          </p:cNvPr>
          <p:cNvSpPr txBox="1"/>
          <p:nvPr/>
        </p:nvSpPr>
        <p:spPr>
          <a:xfrm>
            <a:off x="1804674" y="2634404"/>
            <a:ext cx="1742785" cy="369332"/>
          </a:xfrm>
          <a:prstGeom prst="rect">
            <a:avLst/>
          </a:prstGeom>
          <a:noFill/>
        </p:spPr>
        <p:txBody>
          <a:bodyPr wrap="none" rtlCol="0">
            <a:spAutoFit/>
          </a:bodyPr>
          <a:lstStyle/>
          <a:p>
            <a:r>
              <a:rPr lang="en-US" b="1" dirty="0"/>
              <a:t>Input</a:t>
            </a:r>
            <a:r>
              <a:rPr lang="en-US" dirty="0"/>
              <a:t>: A number</a:t>
            </a:r>
            <a:endParaRPr lang="en-US" b="1" dirty="0"/>
          </a:p>
        </p:txBody>
      </p:sp>
      <p:sp>
        <p:nvSpPr>
          <p:cNvPr id="23" name="TextBox 22">
            <a:extLst>
              <a:ext uri="{FF2B5EF4-FFF2-40B4-BE49-F238E27FC236}">
                <a16:creationId xmlns:a16="http://schemas.microsoft.com/office/drawing/2014/main" id="{6095A7CC-77AA-F944-B58E-2C3298630C89}"/>
              </a:ext>
            </a:extLst>
          </p:cNvPr>
          <p:cNvSpPr txBox="1"/>
          <p:nvPr/>
        </p:nvSpPr>
        <p:spPr>
          <a:xfrm>
            <a:off x="1646043" y="3414145"/>
            <a:ext cx="2255746" cy="369332"/>
          </a:xfrm>
          <a:prstGeom prst="rect">
            <a:avLst/>
          </a:prstGeom>
          <a:noFill/>
        </p:spPr>
        <p:txBody>
          <a:bodyPr wrap="none" rtlCol="0">
            <a:spAutoFit/>
          </a:bodyPr>
          <a:lstStyle/>
          <a:p>
            <a:r>
              <a:rPr lang="en-US" b="1" dirty="0"/>
              <a:t>Output</a:t>
            </a:r>
            <a:r>
              <a:rPr lang="en-US" dirty="0"/>
              <a:t>: A number + 1</a:t>
            </a:r>
            <a:endParaRPr lang="en-US" b="1" dirty="0"/>
          </a:p>
        </p:txBody>
      </p:sp>
      <p:pic>
        <p:nvPicPr>
          <p:cNvPr id="7" name="Picture 6">
            <a:extLst>
              <a:ext uri="{FF2B5EF4-FFF2-40B4-BE49-F238E27FC236}">
                <a16:creationId xmlns:a16="http://schemas.microsoft.com/office/drawing/2014/main" id="{B7B64EA0-53B4-3642-8927-5FCEF624F0B5}"/>
              </a:ext>
            </a:extLst>
          </p:cNvPr>
          <p:cNvPicPr>
            <a:picLocks noChangeAspect="1"/>
          </p:cNvPicPr>
          <p:nvPr/>
        </p:nvPicPr>
        <p:blipFill rotWithShape="1">
          <a:blip r:embed="rId4"/>
          <a:srcRect b="42289"/>
          <a:stretch/>
        </p:blipFill>
        <p:spPr>
          <a:xfrm>
            <a:off x="1111827" y="4558873"/>
            <a:ext cx="4762500" cy="1084725"/>
          </a:xfrm>
          <a:prstGeom prst="rect">
            <a:avLst/>
          </a:prstGeom>
        </p:spPr>
      </p:pic>
      <p:sp>
        <p:nvSpPr>
          <p:cNvPr id="16" name="TextBox 15">
            <a:extLst>
              <a:ext uri="{FF2B5EF4-FFF2-40B4-BE49-F238E27FC236}">
                <a16:creationId xmlns:a16="http://schemas.microsoft.com/office/drawing/2014/main" id="{434F8A93-19B4-0B4D-81AE-B942A7BC4906}"/>
              </a:ext>
            </a:extLst>
          </p:cNvPr>
          <p:cNvSpPr txBox="1"/>
          <p:nvPr/>
        </p:nvSpPr>
        <p:spPr>
          <a:xfrm>
            <a:off x="1714518" y="4193886"/>
            <a:ext cx="1267335" cy="369332"/>
          </a:xfrm>
          <a:prstGeom prst="rect">
            <a:avLst/>
          </a:prstGeom>
          <a:noFill/>
        </p:spPr>
        <p:txBody>
          <a:bodyPr wrap="none" rtlCol="0">
            <a:spAutoFit/>
          </a:bodyPr>
          <a:lstStyle/>
          <a:p>
            <a:r>
              <a:rPr lang="en-US" b="1" dirty="0"/>
              <a:t>Input</a:t>
            </a:r>
            <a:r>
              <a:rPr lang="en-US" dirty="0"/>
              <a:t>: A list</a:t>
            </a:r>
            <a:endParaRPr lang="en-US" b="1" dirty="0"/>
          </a:p>
        </p:txBody>
      </p:sp>
      <p:sp>
        <p:nvSpPr>
          <p:cNvPr id="17" name="TextBox 16">
            <a:extLst>
              <a:ext uri="{FF2B5EF4-FFF2-40B4-BE49-F238E27FC236}">
                <a16:creationId xmlns:a16="http://schemas.microsoft.com/office/drawing/2014/main" id="{04270F56-562C-1946-865B-6E8A36167396}"/>
              </a:ext>
            </a:extLst>
          </p:cNvPr>
          <p:cNvSpPr txBox="1"/>
          <p:nvPr/>
        </p:nvSpPr>
        <p:spPr>
          <a:xfrm>
            <a:off x="1620246" y="5643598"/>
            <a:ext cx="2746008" cy="369332"/>
          </a:xfrm>
          <a:prstGeom prst="rect">
            <a:avLst/>
          </a:prstGeom>
          <a:noFill/>
        </p:spPr>
        <p:txBody>
          <a:bodyPr wrap="none" rtlCol="0">
            <a:spAutoFit/>
          </a:bodyPr>
          <a:lstStyle/>
          <a:p>
            <a:r>
              <a:rPr lang="en-US" b="1" dirty="0"/>
              <a:t>Output</a:t>
            </a:r>
            <a:r>
              <a:rPr lang="en-US" dirty="0"/>
              <a:t>: Average of that list</a:t>
            </a:r>
            <a:endParaRPr lang="en-US" b="1" dirty="0"/>
          </a:p>
        </p:txBody>
      </p:sp>
      <p:sp>
        <p:nvSpPr>
          <p:cNvPr id="8" name="TextBox 7">
            <a:extLst>
              <a:ext uri="{FF2B5EF4-FFF2-40B4-BE49-F238E27FC236}">
                <a16:creationId xmlns:a16="http://schemas.microsoft.com/office/drawing/2014/main" id="{EF044C34-6724-434D-BDC3-EF945FE22F31}"/>
              </a:ext>
            </a:extLst>
          </p:cNvPr>
          <p:cNvSpPr txBox="1"/>
          <p:nvPr/>
        </p:nvSpPr>
        <p:spPr>
          <a:xfrm>
            <a:off x="6391568" y="3783477"/>
            <a:ext cx="577932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Computers can compute things much faster than humans, but they lack the intuition humans have.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can we take advantage of this?</a:t>
            </a:r>
          </a:p>
        </p:txBody>
      </p:sp>
    </p:spTree>
    <p:extLst>
      <p:ext uri="{BB962C8B-B14F-4D97-AF65-F5344CB8AC3E}">
        <p14:creationId xmlns:p14="http://schemas.microsoft.com/office/powerpoint/2010/main" val="426387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16" grpId="0"/>
      <p:bldP spid="1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u="sng" dirty="0">
                <a:latin typeface="Dotum" panose="020B0600000101010101" pitchFamily="34" charset="-127"/>
                <a:ea typeface="Dotum" panose="020B0600000101010101" pitchFamily="34" charset="-127"/>
              </a:rPr>
              <a:t>Support Vector Machine</a:t>
            </a:r>
            <a:r>
              <a:rPr lang="en-US" sz="1800" dirty="0">
                <a:latin typeface="Dotum" panose="020B0600000101010101" pitchFamily="34" charset="-127"/>
                <a:ea typeface="Dotum" panose="020B0600000101010101" pitchFamily="34" charset="-127"/>
              </a:rPr>
              <a:t>: Comparable to Logistic Regression but aims to find a decision boundary with the maximum distance from the nearest points.  If the data cannot be perfectly separated, they are penalized by their distance from the boundary.</a:t>
            </a:r>
            <a:endParaRPr lang="en-US" sz="1800" u="sng"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Support Vector Machine</a:t>
            </a:r>
          </a:p>
        </p:txBody>
      </p:sp>
      <p:sp>
        <p:nvSpPr>
          <p:cNvPr id="9" name="Slide Number Placeholder 8"/>
          <p:cNvSpPr>
            <a:spLocks noGrp="1"/>
          </p:cNvSpPr>
          <p:nvPr>
            <p:ph type="sldNum" sz="quarter" idx="12"/>
          </p:nvPr>
        </p:nvSpPr>
        <p:spPr/>
        <p:txBody>
          <a:bodyPr/>
          <a:lstStyle/>
          <a:p>
            <a:fld id="{8E981E13-E869-9B48-B573-864811240C1F}" type="slidenum">
              <a:rPr lang="en-US" smtClean="0"/>
              <a:t>30</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B4C9E2B-812B-FA4C-921D-6B4E3CACE816}"/>
              </a:ext>
            </a:extLst>
          </p:cNvPr>
          <p:cNvPicPr>
            <a:picLocks noChangeAspect="1"/>
          </p:cNvPicPr>
          <p:nvPr/>
        </p:nvPicPr>
        <p:blipFill>
          <a:blip r:embed="rId3"/>
          <a:stretch>
            <a:fillRect/>
          </a:stretch>
        </p:blipFill>
        <p:spPr>
          <a:xfrm>
            <a:off x="8140897" y="2232531"/>
            <a:ext cx="3571374" cy="3571374"/>
          </a:xfrm>
          <a:prstGeom prst="rect">
            <a:avLst/>
          </a:prstGeom>
        </p:spPr>
      </p:pic>
      <p:sp>
        <p:nvSpPr>
          <p:cNvPr id="7" name="TextBox 6">
            <a:extLst>
              <a:ext uri="{FF2B5EF4-FFF2-40B4-BE49-F238E27FC236}">
                <a16:creationId xmlns:a16="http://schemas.microsoft.com/office/drawing/2014/main" id="{A53ADB45-6FFE-AB42-81C6-F4D475D8D763}"/>
              </a:ext>
            </a:extLst>
          </p:cNvPr>
          <p:cNvSpPr txBox="1"/>
          <p:nvPr/>
        </p:nvSpPr>
        <p:spPr>
          <a:xfrm>
            <a:off x="5212082" y="2828757"/>
            <a:ext cx="2928815" cy="1477328"/>
          </a:xfrm>
          <a:prstGeom prst="rect">
            <a:avLst/>
          </a:prstGeom>
          <a:noFill/>
        </p:spPr>
        <p:txBody>
          <a:bodyPr wrap="none" rtlCol="0">
            <a:spAutoFit/>
          </a:bodyPr>
          <a:lstStyle/>
          <a:p>
            <a:r>
              <a:rPr lang="en-US" dirty="0"/>
              <a:t>Plot of various loss functions:</a:t>
            </a:r>
          </a:p>
          <a:p>
            <a:r>
              <a:rPr lang="en-US" dirty="0"/>
              <a:t>MSE in Green</a:t>
            </a:r>
          </a:p>
          <a:p>
            <a:r>
              <a:rPr lang="en-US" dirty="0"/>
              <a:t>Logistic Loss in Yellow</a:t>
            </a:r>
          </a:p>
          <a:p>
            <a:r>
              <a:rPr lang="en-US" dirty="0"/>
              <a:t>Hinge Loss in Red</a:t>
            </a:r>
          </a:p>
          <a:p>
            <a:r>
              <a:rPr lang="en-US" dirty="0"/>
              <a:t>Zero-One Loss in Purple</a:t>
            </a:r>
          </a:p>
        </p:txBody>
      </p:sp>
      <p:sp>
        <p:nvSpPr>
          <p:cNvPr id="8" name="TextBox 7">
            <a:extLst>
              <a:ext uri="{FF2B5EF4-FFF2-40B4-BE49-F238E27FC236}">
                <a16:creationId xmlns:a16="http://schemas.microsoft.com/office/drawing/2014/main" id="{F23468D4-6CB5-4046-B2D9-70960BDB8E78}"/>
              </a:ext>
            </a:extLst>
          </p:cNvPr>
          <p:cNvSpPr txBox="1"/>
          <p:nvPr/>
        </p:nvSpPr>
        <p:spPr>
          <a:xfrm>
            <a:off x="8275198" y="5982348"/>
            <a:ext cx="3437073" cy="400110"/>
          </a:xfrm>
          <a:prstGeom prst="rect">
            <a:avLst/>
          </a:prstGeom>
          <a:noFill/>
        </p:spPr>
        <p:txBody>
          <a:bodyPr wrap="square" rtlCol="0">
            <a:spAutoFit/>
          </a:bodyPr>
          <a:lstStyle/>
          <a:p>
            <a:r>
              <a:rPr lang="en-US" sz="1000" dirty="0"/>
              <a:t>Source: </a:t>
            </a:r>
            <a:r>
              <a:rPr lang="en-US" sz="1000" dirty="0">
                <a:hlinkClick r:id="rId4"/>
              </a:rPr>
              <a:t>https://towardsdatascience.com/optimization-loss-function-under-the-hood-part-iii-5dff33fa015d</a:t>
            </a:r>
            <a:endParaRPr lang="en-US" sz="1000" dirty="0"/>
          </a:p>
        </p:txBody>
      </p:sp>
      <p:pic>
        <p:nvPicPr>
          <p:cNvPr id="11" name="Picture 10">
            <a:extLst>
              <a:ext uri="{FF2B5EF4-FFF2-40B4-BE49-F238E27FC236}">
                <a16:creationId xmlns:a16="http://schemas.microsoft.com/office/drawing/2014/main" id="{98FFD376-7E9E-9E49-98AE-023DC31F355F}"/>
              </a:ext>
            </a:extLst>
          </p:cNvPr>
          <p:cNvPicPr>
            <a:picLocks noChangeAspect="1"/>
          </p:cNvPicPr>
          <p:nvPr/>
        </p:nvPicPr>
        <p:blipFill>
          <a:blip r:embed="rId5"/>
          <a:stretch>
            <a:fillRect/>
          </a:stretch>
        </p:blipFill>
        <p:spPr>
          <a:xfrm>
            <a:off x="195751" y="3172967"/>
            <a:ext cx="3768564" cy="3097949"/>
          </a:xfrm>
          <a:prstGeom prst="rect">
            <a:avLst/>
          </a:prstGeom>
        </p:spPr>
      </p:pic>
      <p:sp>
        <p:nvSpPr>
          <p:cNvPr id="12" name="TextBox 11">
            <a:extLst>
              <a:ext uri="{FF2B5EF4-FFF2-40B4-BE49-F238E27FC236}">
                <a16:creationId xmlns:a16="http://schemas.microsoft.com/office/drawing/2014/main" id="{87E5D685-1125-A743-9C1E-235368EC2CC3}"/>
              </a:ext>
            </a:extLst>
          </p:cNvPr>
          <p:cNvSpPr txBox="1"/>
          <p:nvPr/>
        </p:nvSpPr>
        <p:spPr>
          <a:xfrm>
            <a:off x="332610" y="6453481"/>
            <a:ext cx="1864613" cy="246221"/>
          </a:xfrm>
          <a:prstGeom prst="rect">
            <a:avLst/>
          </a:prstGeom>
          <a:noFill/>
        </p:spPr>
        <p:txBody>
          <a:bodyPr wrap="none" rtlCol="0">
            <a:spAutoFit/>
          </a:bodyPr>
          <a:lstStyle/>
          <a:p>
            <a:r>
              <a:rPr lang="en-US" sz="1000" dirty="0"/>
              <a:t>Source: Julien McAuley, CSE 158</a:t>
            </a:r>
          </a:p>
        </p:txBody>
      </p:sp>
    </p:spTree>
    <p:extLst>
      <p:ext uri="{BB962C8B-B14F-4D97-AF65-F5344CB8AC3E}">
        <p14:creationId xmlns:p14="http://schemas.microsoft.com/office/powerpoint/2010/main" val="3425046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9960" y="1836654"/>
            <a:ext cx="11853728" cy="1415645"/>
          </a:xfrm>
        </p:spPr>
        <p:txBody>
          <a:bodyPr>
            <a:noAutofit/>
          </a:bodyPr>
          <a:lstStyle/>
          <a:p>
            <a:r>
              <a:rPr lang="en-US" sz="1800" dirty="0">
                <a:latin typeface="Dotum" panose="020B0600000101010101" pitchFamily="34" charset="-127"/>
                <a:ea typeface="Dotum" panose="020B0600000101010101" pitchFamily="34" charset="-127"/>
              </a:rPr>
              <a:t>SVM focuses on minimizing misclassified points, whereas Logistic Regression aims to find the smallest error among all points</a:t>
            </a:r>
          </a:p>
          <a:p>
            <a:r>
              <a:rPr lang="en-US" sz="1800" dirty="0">
                <a:latin typeface="Dotum" panose="020B0600000101010101" pitchFamily="34" charset="-127"/>
                <a:ea typeface="Dotum" panose="020B0600000101010101" pitchFamily="34" charset="-127"/>
              </a:rPr>
              <a:t>Outliers have less influence on SVM than they do on Logistic Regression</a:t>
            </a:r>
          </a:p>
          <a:p>
            <a:r>
              <a:rPr lang="en-US" sz="1800" dirty="0">
                <a:latin typeface="Dotum" panose="020B0600000101010101" pitchFamily="34" charset="-127"/>
                <a:ea typeface="Dotum" panose="020B0600000101010101" pitchFamily="34" charset="-127"/>
              </a:rPr>
              <a:t>Logistic Regression is always good to try first.</a:t>
            </a:r>
          </a:p>
          <a:p>
            <a:r>
              <a:rPr lang="en-US" sz="1800" dirty="0">
                <a:latin typeface="Dotum" panose="020B0600000101010101" pitchFamily="34" charset="-127"/>
                <a:ea typeface="Dotum" panose="020B0600000101010101" pitchFamily="34" charset="-127"/>
              </a:rPr>
              <a:t>SVM tends to work better on semi-structured data and image classification than Logistic Regression</a:t>
            </a:r>
          </a:p>
          <a:p>
            <a:r>
              <a:rPr lang="en-US" sz="1800" dirty="0">
                <a:latin typeface="Dotum" panose="020B0600000101010101" pitchFamily="34" charset="-127"/>
                <a:ea typeface="Dotum" panose="020B0600000101010101" pitchFamily="34" charset="-127"/>
              </a:rPr>
              <a:t>Try both out and see which one performs better</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SVM vs Logistic Regression</a:t>
            </a:r>
          </a:p>
        </p:txBody>
      </p:sp>
      <p:sp>
        <p:nvSpPr>
          <p:cNvPr id="9" name="Slide Number Placeholder 8"/>
          <p:cNvSpPr>
            <a:spLocks noGrp="1"/>
          </p:cNvSpPr>
          <p:nvPr>
            <p:ph type="sldNum" sz="quarter" idx="12"/>
          </p:nvPr>
        </p:nvSpPr>
        <p:spPr/>
        <p:txBody>
          <a:bodyPr/>
          <a:lstStyle/>
          <a:p>
            <a:fld id="{8E981E13-E869-9B48-B573-864811240C1F}" type="slidenum">
              <a:rPr lang="en-US" smtClean="0"/>
              <a:t>31</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re support vector machines and logistic regression equivalent if data is  linearly separable? - Data Science Stack Exchange">
            <a:extLst>
              <a:ext uri="{FF2B5EF4-FFF2-40B4-BE49-F238E27FC236}">
                <a16:creationId xmlns:a16="http://schemas.microsoft.com/office/drawing/2014/main" id="{04D064C1-8419-4AC4-A563-A727E5FDD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455" y="4100514"/>
            <a:ext cx="5644142" cy="2575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781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32</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2042478191"/>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653076" y="3552937"/>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165695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9960" y="1836654"/>
            <a:ext cx="11853728" cy="1415645"/>
          </a:xfrm>
        </p:spPr>
        <p:txBody>
          <a:bodyPr>
            <a:noAutofit/>
          </a:bodyPr>
          <a:lstStyle/>
          <a:p>
            <a:r>
              <a:rPr lang="en-US" sz="1800" dirty="0">
                <a:latin typeface="Dotum" panose="020B0600000101010101" pitchFamily="34" charset="-127"/>
                <a:ea typeface="Dotum" panose="020B0600000101010101" pitchFamily="34" charset="-127"/>
              </a:rPr>
              <a:t>Idea: Use a series of weak classifiers to build a strong classifier</a:t>
            </a:r>
          </a:p>
          <a:p>
            <a:pPr marL="0" indent="0">
              <a:buNone/>
            </a:pPr>
            <a:r>
              <a:rPr lang="en-US" sz="1600" dirty="0">
                <a:latin typeface="Dotum" panose="020B0600000101010101" pitchFamily="34" charset="-127"/>
                <a:ea typeface="Dotum" panose="020B0600000101010101" pitchFamily="34" charset="-127"/>
              </a:rPr>
              <a:t>Example: </a:t>
            </a:r>
            <a:r>
              <a:rPr lang="en-US" sz="1600" dirty="0">
                <a:latin typeface="Dotum" panose="020B0600000101010101" pitchFamily="34" charset="-127"/>
                <a:ea typeface="Dotum" panose="020B0600000101010101" pitchFamily="34" charset="-127"/>
                <a:hlinkClick r:id="rId3"/>
              </a:rPr>
              <a:t>Iris Dataset</a:t>
            </a:r>
            <a:endParaRPr lang="en-US" sz="16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Decision Trees</a:t>
            </a:r>
          </a:p>
        </p:txBody>
      </p:sp>
      <p:sp>
        <p:nvSpPr>
          <p:cNvPr id="9" name="Slide Number Placeholder 8"/>
          <p:cNvSpPr>
            <a:spLocks noGrp="1"/>
          </p:cNvSpPr>
          <p:nvPr>
            <p:ph type="sldNum" sz="quarter" idx="12"/>
          </p:nvPr>
        </p:nvSpPr>
        <p:spPr/>
        <p:txBody>
          <a:bodyPr/>
          <a:lstStyle/>
          <a:p>
            <a:fld id="{8E981E13-E869-9B48-B573-864811240C1F}" type="slidenum">
              <a:rPr lang="en-US" smtClean="0"/>
              <a:t>33</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ecision stump - Wikipedia">
            <a:extLst>
              <a:ext uri="{FF2B5EF4-FFF2-40B4-BE49-F238E27FC236}">
                <a16:creationId xmlns:a16="http://schemas.microsoft.com/office/drawing/2014/main" id="{7687B903-0751-46AF-91E7-141DDA6796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312" y="3510604"/>
            <a:ext cx="4766649" cy="17199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EF2F354-2197-4F0D-A28A-DEEB02E61852}"/>
              </a:ext>
            </a:extLst>
          </p:cNvPr>
          <p:cNvSpPr txBox="1"/>
          <p:nvPr/>
        </p:nvSpPr>
        <p:spPr>
          <a:xfrm>
            <a:off x="98890" y="2719264"/>
            <a:ext cx="1811714" cy="369332"/>
          </a:xfrm>
          <a:prstGeom prst="rect">
            <a:avLst/>
          </a:prstGeom>
          <a:noFill/>
        </p:spPr>
        <p:txBody>
          <a:bodyPr wrap="none" rtlCol="0">
            <a:spAutoFit/>
          </a:bodyPr>
          <a:lstStyle/>
          <a:p>
            <a:r>
              <a:rPr lang="en-US" u="sng" dirty="0"/>
              <a:t>Decision Stump</a:t>
            </a:r>
            <a:r>
              <a:rPr lang="en-US" dirty="0"/>
              <a:t> : </a:t>
            </a:r>
            <a:endParaRPr lang="en-US" u="sng" dirty="0"/>
          </a:p>
        </p:txBody>
      </p:sp>
      <p:sp>
        <p:nvSpPr>
          <p:cNvPr id="6" name="TextBox 5">
            <a:extLst>
              <a:ext uri="{FF2B5EF4-FFF2-40B4-BE49-F238E27FC236}">
                <a16:creationId xmlns:a16="http://schemas.microsoft.com/office/drawing/2014/main" id="{B07DF712-55C7-49A1-9EDF-534670BC448B}"/>
              </a:ext>
            </a:extLst>
          </p:cNvPr>
          <p:cNvSpPr txBox="1"/>
          <p:nvPr/>
        </p:nvSpPr>
        <p:spPr>
          <a:xfrm>
            <a:off x="208182" y="5963937"/>
            <a:ext cx="2313454" cy="261610"/>
          </a:xfrm>
          <a:prstGeom prst="rect">
            <a:avLst/>
          </a:prstGeom>
          <a:noFill/>
        </p:spPr>
        <p:txBody>
          <a:bodyPr wrap="none" rtlCol="0">
            <a:spAutoFit/>
          </a:bodyPr>
          <a:lstStyle/>
          <a:p>
            <a:r>
              <a:rPr lang="en-US" sz="1100" dirty="0"/>
              <a:t>Source: </a:t>
            </a:r>
            <a:r>
              <a:rPr lang="en-US" sz="1100" dirty="0">
                <a:hlinkClick r:id="rId5"/>
              </a:rPr>
              <a:t>Decision Stump on Wikipedia</a:t>
            </a:r>
            <a:endParaRPr lang="en-US" sz="1100" dirty="0"/>
          </a:p>
        </p:txBody>
      </p:sp>
      <p:sp>
        <p:nvSpPr>
          <p:cNvPr id="7" name="TextBox 6">
            <a:extLst>
              <a:ext uri="{FF2B5EF4-FFF2-40B4-BE49-F238E27FC236}">
                <a16:creationId xmlns:a16="http://schemas.microsoft.com/office/drawing/2014/main" id="{7A993F38-C3AF-4A32-9FEB-DE4A63D1823A}"/>
              </a:ext>
            </a:extLst>
          </p:cNvPr>
          <p:cNvSpPr txBox="1"/>
          <p:nvPr/>
        </p:nvSpPr>
        <p:spPr>
          <a:xfrm>
            <a:off x="138312" y="5501995"/>
            <a:ext cx="6218305" cy="369332"/>
          </a:xfrm>
          <a:prstGeom prst="rect">
            <a:avLst/>
          </a:prstGeom>
          <a:noFill/>
        </p:spPr>
        <p:txBody>
          <a:bodyPr wrap="none" rtlCol="0">
            <a:spAutoFit/>
          </a:bodyPr>
          <a:lstStyle/>
          <a:p>
            <a:r>
              <a:rPr lang="en-US" dirty="0"/>
              <a:t>This decision stump achieves 94% accuracy for these two classes.</a:t>
            </a:r>
          </a:p>
        </p:txBody>
      </p:sp>
      <p:pic>
        <p:nvPicPr>
          <p:cNvPr id="1028" name="Picture 4" descr="Decision tree for Iris dataset. | Download Scientific Diagram">
            <a:extLst>
              <a:ext uri="{FF2B5EF4-FFF2-40B4-BE49-F238E27FC236}">
                <a16:creationId xmlns:a16="http://schemas.microsoft.com/office/drawing/2014/main" id="{9E83ECB6-0E02-4527-85F0-1C0358F89D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9334" y="2612042"/>
            <a:ext cx="3744310" cy="3744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613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3942778" y="1517859"/>
            <a:ext cx="4368091" cy="398433"/>
          </a:xfrm>
        </p:spPr>
        <p:txBody>
          <a:bodyPr>
            <a:noAutofit/>
          </a:bodyPr>
          <a:lstStyle/>
          <a:p>
            <a:pPr marL="0" indent="0">
              <a:buNone/>
            </a:pPr>
            <a:r>
              <a:rPr lang="en-US" sz="1800" u="sng" dirty="0">
                <a:latin typeface="Dotum" panose="020B0600000101010101" pitchFamily="34" charset="-127"/>
                <a:ea typeface="Dotum" panose="020B0600000101010101" pitchFamily="34" charset="-127"/>
              </a:rPr>
              <a:t>Results of Iris Dataset Decision Tree</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Decision Trees (Cont.)</a:t>
            </a:r>
          </a:p>
        </p:txBody>
      </p:sp>
      <p:sp>
        <p:nvSpPr>
          <p:cNvPr id="9" name="Slide Number Placeholder 8"/>
          <p:cNvSpPr>
            <a:spLocks noGrp="1"/>
          </p:cNvSpPr>
          <p:nvPr>
            <p:ph type="sldNum" sz="quarter" idx="12"/>
          </p:nvPr>
        </p:nvSpPr>
        <p:spPr/>
        <p:txBody>
          <a:bodyPr/>
          <a:lstStyle/>
          <a:p>
            <a:fld id="{8E981E13-E869-9B48-B573-864811240C1F}" type="slidenum">
              <a:rPr lang="en-US" smtClean="0"/>
              <a:t>34</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2CD628E7-0C1E-4222-A25F-6B7F00ECD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57" y="1870769"/>
            <a:ext cx="6102485" cy="45768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177CB3B-4E64-4EEF-9BD8-51ECC15895CC}"/>
              </a:ext>
            </a:extLst>
          </p:cNvPr>
          <p:cNvSpPr txBox="1"/>
          <p:nvPr/>
        </p:nvSpPr>
        <p:spPr>
          <a:xfrm>
            <a:off x="4032606" y="6538914"/>
            <a:ext cx="6971015" cy="276999"/>
          </a:xfrm>
          <a:prstGeom prst="rect">
            <a:avLst/>
          </a:prstGeom>
          <a:noFill/>
        </p:spPr>
        <p:txBody>
          <a:bodyPr wrap="square" rtlCol="0">
            <a:spAutoFit/>
          </a:bodyPr>
          <a:lstStyle/>
          <a:p>
            <a:r>
              <a:rPr lang="en-US" sz="1200" dirty="0"/>
              <a:t>Source: </a:t>
            </a:r>
            <a:r>
              <a:rPr lang="en-US" sz="1200" dirty="0">
                <a:hlinkClick r:id="rId4"/>
              </a:rPr>
              <a:t>Plot the decision surface of a decision tree on the iris dataset</a:t>
            </a:r>
            <a:endParaRPr lang="en-US" sz="1200" dirty="0"/>
          </a:p>
        </p:txBody>
      </p:sp>
    </p:spTree>
    <p:extLst>
      <p:ext uri="{BB962C8B-B14F-4D97-AF65-F5344CB8AC3E}">
        <p14:creationId xmlns:p14="http://schemas.microsoft.com/office/powerpoint/2010/main" val="354888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69136" y="1661523"/>
            <a:ext cx="11853728" cy="1415645"/>
          </a:xfrm>
        </p:spPr>
        <p:txBody>
          <a:bodyPr>
            <a:noAutofit/>
          </a:bodyPr>
          <a:lstStyle/>
          <a:p>
            <a:r>
              <a:rPr lang="en-US" sz="1800" u="sng" dirty="0">
                <a:latin typeface="Dotum" panose="020B0600000101010101" pitchFamily="34" charset="-127"/>
                <a:ea typeface="Dotum" panose="020B0600000101010101" pitchFamily="34" charset="-127"/>
              </a:rPr>
              <a:t>Boosting</a:t>
            </a:r>
            <a:r>
              <a:rPr lang="en-US" sz="1800" dirty="0">
                <a:latin typeface="Dotum" panose="020B0600000101010101" pitchFamily="34" charset="-127"/>
                <a:ea typeface="Dotum" panose="020B0600000101010101" pitchFamily="34" charset="-127"/>
              </a:rPr>
              <a:t> is an iterative process where you update the weights of your weak classifiers (decision stumps) in order to make a stronger classifier.</a:t>
            </a:r>
            <a:endParaRPr lang="en-US" sz="1800" u="sng"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8E981E13-E869-9B48-B573-864811240C1F}" type="slidenum">
              <a:rPr lang="en-US" smtClean="0"/>
              <a:t>35</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DD61069C-6DDB-4751-9CF9-9187679A2AB2}"/>
              </a:ext>
            </a:extLst>
          </p:cNvPr>
          <p:cNvSpPr txBox="1">
            <a:spLocks/>
          </p:cNvSpPr>
          <p:nvPr/>
        </p:nvSpPr>
        <p:spPr>
          <a:xfrm>
            <a:off x="853957" y="181906"/>
            <a:ext cx="10898172" cy="956231"/>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latin typeface="Eurostile" charset="0"/>
                <a:ea typeface="Eurostile" charset="0"/>
                <a:cs typeface="Eurostile" charset="0"/>
              </a:rPr>
              <a:t>Boosting</a:t>
            </a:r>
            <a:endParaRPr lang="en-US" sz="4000" dirty="0">
              <a:solidFill>
                <a:schemeClr val="bg1"/>
              </a:solidFill>
              <a:latin typeface="Eurostile" charset="0"/>
              <a:ea typeface="Eurostile" charset="0"/>
              <a:cs typeface="Eurostile" charset="0"/>
            </a:endParaRPr>
          </a:p>
        </p:txBody>
      </p:sp>
      <p:pic>
        <p:nvPicPr>
          <p:cNvPr id="4098" name="Picture 2" descr="Image for post">
            <a:extLst>
              <a:ext uri="{FF2B5EF4-FFF2-40B4-BE49-F238E27FC236}">
                <a16:creationId xmlns:a16="http://schemas.microsoft.com/office/drawing/2014/main" id="{69A8F440-0C51-47C6-9317-3B53A8E3AA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894" y="3427256"/>
            <a:ext cx="7667625" cy="2743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9D81943-EC7B-4AF2-ABFC-862BA4C43418}"/>
              </a:ext>
            </a:extLst>
          </p:cNvPr>
          <p:cNvSpPr txBox="1"/>
          <p:nvPr/>
        </p:nvSpPr>
        <p:spPr>
          <a:xfrm>
            <a:off x="2856216" y="6520544"/>
            <a:ext cx="3937553" cy="307777"/>
          </a:xfrm>
          <a:prstGeom prst="rect">
            <a:avLst/>
          </a:prstGeom>
          <a:noFill/>
        </p:spPr>
        <p:txBody>
          <a:bodyPr wrap="none" rtlCol="0">
            <a:spAutoFit/>
          </a:bodyPr>
          <a:lstStyle/>
          <a:p>
            <a:r>
              <a:rPr lang="en-US" sz="1400" dirty="0"/>
              <a:t>Source: </a:t>
            </a:r>
            <a:r>
              <a:rPr lang="en-US" sz="1400" dirty="0">
                <a:hlinkClick r:id="rId4"/>
              </a:rPr>
              <a:t>Gradient Boosted Decision Trees-Explained </a:t>
            </a:r>
            <a:endParaRPr lang="en-US" sz="1400" dirty="0"/>
          </a:p>
        </p:txBody>
      </p:sp>
    </p:spTree>
    <p:extLst>
      <p:ext uri="{BB962C8B-B14F-4D97-AF65-F5344CB8AC3E}">
        <p14:creationId xmlns:p14="http://schemas.microsoft.com/office/powerpoint/2010/main" val="2084743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9960" y="1558016"/>
            <a:ext cx="11853728" cy="674516"/>
          </a:xfrm>
        </p:spPr>
        <p:txBody>
          <a:bodyPr>
            <a:noAutofit/>
          </a:bodyPr>
          <a:lstStyle/>
          <a:p>
            <a:r>
              <a:rPr lang="en-US" sz="1800" u="sng" dirty="0">
                <a:latin typeface="Dotum" panose="020B0600000101010101" pitchFamily="34" charset="-127"/>
                <a:ea typeface="Dotum" panose="020B0600000101010101" pitchFamily="34" charset="-127"/>
              </a:rPr>
              <a:t>Random Forest</a:t>
            </a:r>
            <a:r>
              <a:rPr lang="en-US" sz="1800" dirty="0">
                <a:latin typeface="Dotum" panose="020B0600000101010101" pitchFamily="34" charset="-127"/>
                <a:ea typeface="Dotum" panose="020B0600000101010101" pitchFamily="34" charset="-127"/>
              </a:rPr>
              <a:t> is an ensemble method that averages the output of n decision trees.</a:t>
            </a:r>
          </a:p>
          <a:p>
            <a:r>
              <a:rPr lang="en-US" sz="1600" dirty="0">
                <a:latin typeface="Dotum" panose="020B0600000101010101" pitchFamily="34" charset="-127"/>
                <a:ea typeface="Dotum" panose="020B0600000101010101" pitchFamily="34" charset="-127"/>
              </a:rPr>
              <a:t>Analogy: </a:t>
            </a:r>
            <a:r>
              <a:rPr lang="en-US" sz="1600" dirty="0">
                <a:latin typeface="Dotum" panose="020B0600000101010101" pitchFamily="34" charset="-127"/>
                <a:ea typeface="Dotum" panose="020B0600000101010101" pitchFamily="34" charset="-127"/>
                <a:hlinkClick r:id="rId3"/>
              </a:rPr>
              <a:t>Wisdom of the crowd </a:t>
            </a:r>
            <a:r>
              <a:rPr lang="en-US" sz="1600" dirty="0">
                <a:latin typeface="Dotum" panose="020B0600000101010101" pitchFamily="34" charset="-127"/>
                <a:ea typeface="Dotum" panose="020B0600000101010101" pitchFamily="34" charset="-127"/>
              </a:rPr>
              <a:t>– with more guesses, you are more likely to be correct on average</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8E981E13-E869-9B48-B573-864811240C1F}" type="slidenum">
              <a:rPr lang="en-US" smtClean="0"/>
              <a:t>36</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Random Forest">
            <a:extLst>
              <a:ext uri="{FF2B5EF4-FFF2-40B4-BE49-F238E27FC236}">
                <a16:creationId xmlns:a16="http://schemas.microsoft.com/office/drawing/2014/main" id="{AE741CFE-0AD7-4D15-8DE7-B609FE4A77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708" y="2857623"/>
            <a:ext cx="5137079" cy="341330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CA0D76AD-9548-4227-A52B-0B481828CE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1766" y="2841360"/>
            <a:ext cx="4976117" cy="37320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BD8352-0D12-4FF1-9390-C501F2982598}"/>
              </a:ext>
            </a:extLst>
          </p:cNvPr>
          <p:cNvSpPr txBox="1"/>
          <p:nvPr/>
        </p:nvSpPr>
        <p:spPr>
          <a:xfrm>
            <a:off x="7720540" y="6413700"/>
            <a:ext cx="2980484" cy="276999"/>
          </a:xfrm>
          <a:prstGeom prst="rect">
            <a:avLst/>
          </a:prstGeom>
          <a:noFill/>
        </p:spPr>
        <p:txBody>
          <a:bodyPr wrap="square" rtlCol="0">
            <a:spAutoFit/>
          </a:bodyPr>
          <a:lstStyle/>
          <a:p>
            <a:r>
              <a:rPr lang="en-US" sz="1200" dirty="0"/>
              <a:t>Source: </a:t>
            </a:r>
            <a:r>
              <a:rPr lang="en-US" sz="1200" dirty="0">
                <a:hlinkClick r:id="rId6"/>
              </a:rPr>
              <a:t>Random Forest on Wikipedia</a:t>
            </a:r>
            <a:endParaRPr lang="en-US" sz="1200" dirty="0"/>
          </a:p>
        </p:txBody>
      </p:sp>
      <p:sp>
        <p:nvSpPr>
          <p:cNvPr id="7" name="TextBox 6">
            <a:extLst>
              <a:ext uri="{FF2B5EF4-FFF2-40B4-BE49-F238E27FC236}">
                <a16:creationId xmlns:a16="http://schemas.microsoft.com/office/drawing/2014/main" id="{80EC3A02-4986-4ED7-89CC-EA7999008EF7}"/>
              </a:ext>
            </a:extLst>
          </p:cNvPr>
          <p:cNvSpPr txBox="1"/>
          <p:nvPr/>
        </p:nvSpPr>
        <p:spPr>
          <a:xfrm>
            <a:off x="1448168" y="6424888"/>
            <a:ext cx="2980484" cy="276999"/>
          </a:xfrm>
          <a:prstGeom prst="rect">
            <a:avLst/>
          </a:prstGeom>
          <a:noFill/>
        </p:spPr>
        <p:txBody>
          <a:bodyPr wrap="square" rtlCol="0">
            <a:spAutoFit/>
          </a:bodyPr>
          <a:lstStyle/>
          <a:p>
            <a:r>
              <a:rPr lang="en-US" sz="1200" dirty="0"/>
              <a:t>Source: </a:t>
            </a:r>
            <a:r>
              <a:rPr lang="en-US" sz="1200" dirty="0">
                <a:hlinkClick r:id="rId7"/>
              </a:rPr>
              <a:t>What is Random Forest?</a:t>
            </a:r>
            <a:endParaRPr lang="en-US" sz="1200" dirty="0"/>
          </a:p>
        </p:txBody>
      </p:sp>
      <p:sp>
        <p:nvSpPr>
          <p:cNvPr id="21" name="Title 1">
            <a:extLst>
              <a:ext uri="{FF2B5EF4-FFF2-40B4-BE49-F238E27FC236}">
                <a16:creationId xmlns:a16="http://schemas.microsoft.com/office/drawing/2014/main" id="{2CCE7ACC-93BC-4DE7-A427-10A36882E159}"/>
              </a:ext>
            </a:extLst>
          </p:cNvPr>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Random Forest</a:t>
            </a:r>
          </a:p>
        </p:txBody>
      </p:sp>
      <p:sp>
        <p:nvSpPr>
          <p:cNvPr id="11" name="TextBox 10">
            <a:extLst>
              <a:ext uri="{FF2B5EF4-FFF2-40B4-BE49-F238E27FC236}">
                <a16:creationId xmlns:a16="http://schemas.microsoft.com/office/drawing/2014/main" id="{F160A019-A383-4B27-A6A1-77B95CDB73E7}"/>
              </a:ext>
            </a:extLst>
          </p:cNvPr>
          <p:cNvSpPr txBox="1"/>
          <p:nvPr/>
        </p:nvSpPr>
        <p:spPr>
          <a:xfrm>
            <a:off x="646914" y="2518996"/>
            <a:ext cx="1198726" cy="369332"/>
          </a:xfrm>
          <a:prstGeom prst="rect">
            <a:avLst/>
          </a:prstGeom>
          <a:noFill/>
        </p:spPr>
        <p:txBody>
          <a:bodyPr wrap="none" rtlCol="0">
            <a:spAutoFit/>
          </a:bodyPr>
          <a:lstStyle/>
          <a:p>
            <a:r>
              <a:rPr lang="en-US" u="sng" dirty="0"/>
              <a:t>Regression</a:t>
            </a:r>
          </a:p>
        </p:txBody>
      </p:sp>
      <p:sp>
        <p:nvSpPr>
          <p:cNvPr id="12" name="TextBox 11">
            <a:extLst>
              <a:ext uri="{FF2B5EF4-FFF2-40B4-BE49-F238E27FC236}">
                <a16:creationId xmlns:a16="http://schemas.microsoft.com/office/drawing/2014/main" id="{7F424896-D6FA-4287-ADE1-97609664C009}"/>
              </a:ext>
            </a:extLst>
          </p:cNvPr>
          <p:cNvSpPr txBox="1"/>
          <p:nvPr/>
        </p:nvSpPr>
        <p:spPr>
          <a:xfrm>
            <a:off x="6777235" y="2518996"/>
            <a:ext cx="1405321" cy="369332"/>
          </a:xfrm>
          <a:prstGeom prst="rect">
            <a:avLst/>
          </a:prstGeom>
          <a:noFill/>
        </p:spPr>
        <p:txBody>
          <a:bodyPr wrap="none" rtlCol="0">
            <a:spAutoFit/>
          </a:bodyPr>
          <a:lstStyle/>
          <a:p>
            <a:r>
              <a:rPr lang="en-US" u="sng" dirty="0"/>
              <a:t>Classification</a:t>
            </a:r>
          </a:p>
        </p:txBody>
      </p:sp>
    </p:spTree>
    <p:extLst>
      <p:ext uri="{BB962C8B-B14F-4D97-AF65-F5344CB8AC3E}">
        <p14:creationId xmlns:p14="http://schemas.microsoft.com/office/powerpoint/2010/main" val="2365000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Linear Algebra -- Math 18</a:t>
            </a:r>
          </a:p>
          <a:p>
            <a:r>
              <a:rPr lang="en-US" sz="1800" dirty="0">
                <a:latin typeface="Dotum" panose="020B0600000101010101" pitchFamily="34" charset="-127"/>
                <a:ea typeface="Dotum" panose="020B0600000101010101" pitchFamily="34" charset="-127"/>
              </a:rPr>
              <a:t>Vector Calculus – Math 20E</a:t>
            </a:r>
          </a:p>
          <a:p>
            <a:r>
              <a:rPr lang="en-US" sz="1800" dirty="0">
                <a:latin typeface="Dotum" panose="020B0600000101010101" pitchFamily="34" charset="-127"/>
                <a:ea typeface="Dotum" panose="020B0600000101010101" pitchFamily="34" charset="-127"/>
              </a:rPr>
              <a:t>Probability and Statistics – Math 180A, Math 181A, Math 183, Math 189</a:t>
            </a:r>
          </a:p>
          <a:p>
            <a:r>
              <a:rPr lang="en-US" sz="1800" dirty="0">
                <a:latin typeface="Dotum" panose="020B0600000101010101" pitchFamily="34" charset="-127"/>
                <a:ea typeface="Dotum" panose="020B0600000101010101" pitchFamily="34" charset="-127"/>
              </a:rPr>
              <a:t>Machine Learning Algorithms – CSE 151A, DSC 40A, DSC 40B</a:t>
            </a:r>
          </a:p>
          <a:p>
            <a:r>
              <a:rPr lang="en-US" sz="1800" dirty="0">
                <a:latin typeface="Dotum" panose="020B0600000101010101" pitchFamily="34" charset="-127"/>
                <a:ea typeface="Dotum" panose="020B0600000101010101" pitchFamily="34" charset="-127"/>
              </a:rPr>
              <a:t>Pattern Recognition and Machine Learning by Christopher Bishop</a:t>
            </a:r>
            <a:endParaRPr lang="en-US" sz="1800" u="sng" dirty="0">
              <a:latin typeface="Dotum" panose="020B0600000101010101" pitchFamily="34" charset="-127"/>
              <a:ea typeface="Dotum" panose="020B0600000101010101" pitchFamily="34" charset="-127"/>
              <a:hlinkClick r:id="rId3"/>
            </a:endParaRPr>
          </a:p>
          <a:p>
            <a:r>
              <a:rPr lang="en-US" sz="1800" dirty="0">
                <a:latin typeface="Dotum" panose="020B0600000101010101" pitchFamily="34" charset="-127"/>
                <a:ea typeface="Dotum" panose="020B0600000101010101" pitchFamily="34" charset="-127"/>
                <a:hlinkClick r:id="rId3"/>
              </a:rPr>
              <a:t>Vectors</a:t>
            </a:r>
            <a:r>
              <a:rPr lang="en-US" sz="1800" dirty="0">
                <a:latin typeface="Dotum" panose="020B0600000101010101" pitchFamily="34" charset="-127"/>
                <a:ea typeface="Dotum" panose="020B0600000101010101" pitchFamily="34" charset="-127"/>
              </a:rPr>
              <a:t> </a:t>
            </a:r>
            <a:r>
              <a:rPr lang="en-US" sz="1800" dirty="0">
                <a:latin typeface="Dotum" panose="020B0600000101010101" pitchFamily="34" charset="-127"/>
                <a:ea typeface="Dotum" panose="020B0600000101010101" pitchFamily="34" charset="-127"/>
                <a:hlinkClick r:id="rId4"/>
              </a:rPr>
              <a:t>–</a:t>
            </a:r>
            <a:r>
              <a:rPr lang="en-US" sz="1800" dirty="0">
                <a:latin typeface="Dotum" panose="020B0600000101010101" pitchFamily="34" charset="-127"/>
                <a:ea typeface="Dotum" panose="020B0600000101010101" pitchFamily="34" charset="-127"/>
              </a:rPr>
              <a:t> 3Blue1Brown</a:t>
            </a:r>
            <a:endParaRPr lang="en-US" sz="1800" dirty="0">
              <a:latin typeface="Dotum" panose="020B0600000101010101" pitchFamily="34" charset="-127"/>
              <a:ea typeface="Dotum" panose="020B0600000101010101" pitchFamily="34" charset="-127"/>
              <a:hlinkClick r:id="rId4"/>
            </a:endParaRPr>
          </a:p>
          <a:p>
            <a:r>
              <a:rPr lang="en-US" sz="1800" dirty="0">
                <a:latin typeface="Dotum" panose="020B0600000101010101" pitchFamily="34" charset="-127"/>
                <a:ea typeface="Dotum" panose="020B0600000101010101" pitchFamily="34" charset="-127"/>
                <a:hlinkClick r:id="rId4"/>
              </a:rPr>
              <a:t>Gradient Descent</a:t>
            </a:r>
            <a:endParaRPr lang="en-US" sz="1800" dirty="0">
              <a:latin typeface="Dotum" panose="020B0600000101010101" pitchFamily="34" charset="-127"/>
              <a:ea typeface="Dotum" panose="020B0600000101010101" pitchFamily="34" charset="-127"/>
            </a:endParaRPr>
          </a:p>
          <a:p>
            <a:r>
              <a:rPr lang="en-US" sz="1800" dirty="0">
                <a:latin typeface="Dotum" panose="020B0600000101010101" pitchFamily="34" charset="-127"/>
                <a:ea typeface="Dotum" panose="020B0600000101010101" pitchFamily="34" charset="-127"/>
                <a:hlinkClick r:id="rId5"/>
              </a:rPr>
              <a:t>Support Vector Machine</a:t>
            </a:r>
            <a:endParaRPr lang="en-US" sz="1800" dirty="0">
              <a:latin typeface="Dotum" panose="020B0600000101010101" pitchFamily="34" charset="-127"/>
              <a:ea typeface="Dotum" panose="020B0600000101010101" pitchFamily="34" charset="-127"/>
            </a:endParaRPr>
          </a:p>
          <a:p>
            <a:r>
              <a:rPr lang="en-US" sz="1800" dirty="0">
                <a:latin typeface="Dotum" panose="020B0600000101010101" pitchFamily="34" charset="-127"/>
                <a:ea typeface="Dotum" panose="020B0600000101010101" pitchFamily="34" charset="-127"/>
                <a:hlinkClick r:id="rId6"/>
              </a:rPr>
              <a:t>Decision Trees</a:t>
            </a:r>
            <a:endParaRPr lang="en-US" sz="1800" dirty="0">
              <a:latin typeface="Dotum" panose="020B0600000101010101" pitchFamily="34" charset="-127"/>
              <a:ea typeface="Dotum" panose="020B0600000101010101" pitchFamily="34" charset="-127"/>
            </a:endParaRPr>
          </a:p>
          <a:p>
            <a:r>
              <a:rPr lang="en-US" sz="1800" dirty="0">
                <a:latin typeface="Dotum" panose="020B0600000101010101" pitchFamily="34" charset="-127"/>
                <a:ea typeface="Dotum" panose="020B0600000101010101" pitchFamily="34" charset="-127"/>
                <a:hlinkClick r:id="rId7"/>
              </a:rPr>
              <a:t>Naïve Bayes Classifier</a:t>
            </a:r>
            <a:endParaRPr lang="en-US" sz="1800" dirty="0">
              <a:latin typeface="Dotum" panose="020B0600000101010101" pitchFamily="34" charset="-127"/>
              <a:ea typeface="Dotum" panose="020B0600000101010101" pitchFamily="34" charset="-127"/>
            </a:endParaRPr>
          </a:p>
          <a:p>
            <a:endParaRPr lang="en-US" sz="1800" dirty="0">
              <a:latin typeface="Dotum" panose="020B0600000101010101" pitchFamily="34" charset="-127"/>
              <a:ea typeface="Dotum" panose="020B0600000101010101" pitchFamily="34" charset="-127"/>
            </a:endParaRPr>
          </a:p>
          <a:p>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Resources</a:t>
            </a:r>
          </a:p>
        </p:txBody>
      </p:sp>
      <p:sp>
        <p:nvSpPr>
          <p:cNvPr id="9" name="Slide Number Placeholder 8"/>
          <p:cNvSpPr>
            <a:spLocks noGrp="1"/>
          </p:cNvSpPr>
          <p:nvPr>
            <p:ph type="sldNum" sz="quarter" idx="12"/>
          </p:nvPr>
        </p:nvSpPr>
        <p:spPr/>
        <p:txBody>
          <a:bodyPr/>
          <a:lstStyle/>
          <a:p>
            <a:fld id="{8E981E13-E869-9B48-B573-864811240C1F}" type="slidenum">
              <a:rPr lang="en-US" smtClean="0"/>
              <a:t>37</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3569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marL="0" indent="0">
              <a:buNone/>
            </a:pPr>
            <a:endParaRPr lang="en-US" sz="1800" dirty="0">
              <a:hlinkClick r:id="rId3"/>
            </a:endParaRPr>
          </a:p>
          <a:p>
            <a:pPr marL="0" indent="0">
              <a:buNone/>
            </a:pPr>
            <a:r>
              <a:rPr lang="en-US" sz="1800" dirty="0">
                <a:hlinkClick r:id="rId3"/>
              </a:rPr>
              <a:t>https://github.com/JordanLevy99/ECE_196_Intro_to_ML</a:t>
            </a: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err="1">
                <a:solidFill>
                  <a:schemeClr val="bg1"/>
                </a:solidFill>
                <a:latin typeface="Eurostile" charset="0"/>
                <a:ea typeface="Eurostile" charset="0"/>
                <a:cs typeface="Eurostile" charset="0"/>
              </a:rPr>
              <a:t>kNN</a:t>
            </a:r>
            <a:r>
              <a:rPr lang="en-US" sz="4000" dirty="0">
                <a:solidFill>
                  <a:schemeClr val="bg1"/>
                </a:solidFill>
                <a:latin typeface="Eurostile" charset="0"/>
                <a:ea typeface="Eurostile" charset="0"/>
                <a:cs typeface="Eurostile" charset="0"/>
              </a:rPr>
              <a:t> Demo</a:t>
            </a:r>
          </a:p>
        </p:txBody>
      </p:sp>
      <p:sp>
        <p:nvSpPr>
          <p:cNvPr id="9" name="Slide Number Placeholder 8"/>
          <p:cNvSpPr>
            <a:spLocks noGrp="1"/>
          </p:cNvSpPr>
          <p:nvPr>
            <p:ph type="sldNum" sz="quarter" idx="12"/>
          </p:nvPr>
        </p:nvSpPr>
        <p:spPr/>
        <p:txBody>
          <a:bodyPr/>
          <a:lstStyle/>
          <a:p>
            <a:fld id="{8E981E13-E869-9B48-B573-864811240C1F}" type="slidenum">
              <a:rPr lang="en-US" smtClean="0"/>
              <a:t>38</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764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838199" y="4525347"/>
            <a:ext cx="6801321" cy="1737360"/>
          </a:xfrm>
        </p:spPr>
        <p:txBody>
          <a:bodyPr vert="horz" lIns="457200" tIns="60960" rIns="121920" bIns="60960" rtlCol="0" anchor="ctr">
            <a:normAutofit/>
          </a:bodyPr>
          <a:lstStyle/>
          <a:p>
            <a:pPr marL="15874" indent="-15874" algn="r">
              <a:tabLst>
                <a:tab pos="336542" algn="l"/>
                <a:tab pos="900091" algn="l"/>
              </a:tabLst>
            </a:pPr>
            <a:r>
              <a:rPr lang="en-US" sz="5600" dirty="0">
                <a:latin typeface="Eurostile" charset="0"/>
                <a:ea typeface="Eurostile" charset="0"/>
                <a:cs typeface="Eurostile" charset="0"/>
              </a:rPr>
              <a:t>Intro to Machine Learning</a:t>
            </a:r>
          </a:p>
        </p:txBody>
      </p:sp>
      <p:sp>
        <p:nvSpPr>
          <p:cNvPr id="18" name="Oval 17">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Connector 25">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ubtitle 2"/>
          <p:cNvSpPr txBox="1">
            <a:spLocks/>
          </p:cNvSpPr>
          <p:nvPr/>
        </p:nvSpPr>
        <p:spPr>
          <a:xfrm>
            <a:off x="311656" y="5772075"/>
            <a:ext cx="4430599" cy="981264"/>
          </a:xfrm>
          <a:prstGeom prst="rect">
            <a:avLst/>
          </a:prstGeom>
          <a:noFill/>
        </p:spPr>
        <p:txBody>
          <a:bodyPr vert="horz" lIns="18288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2000" dirty="0">
                <a:solidFill>
                  <a:schemeClr val="accent5">
                    <a:lumMod val="60000"/>
                    <a:lumOff val="40000"/>
                  </a:schemeClr>
                </a:solidFill>
                <a:latin typeface="Eurostile" charset="0"/>
                <a:ea typeface="Eurostile" charset="0"/>
                <a:cs typeface="Eurostile" charset="0"/>
              </a:rPr>
              <a:t>Tutor: Jordan Levy</a:t>
            </a:r>
          </a:p>
        </p:txBody>
      </p:sp>
      <p:sp>
        <p:nvSpPr>
          <p:cNvPr id="10" name="Title 1"/>
          <p:cNvSpPr txBox="1">
            <a:spLocks/>
          </p:cNvSpPr>
          <p:nvPr/>
        </p:nvSpPr>
        <p:spPr>
          <a:xfrm>
            <a:off x="311656" y="3118757"/>
            <a:ext cx="5958517" cy="1651203"/>
          </a:xfrm>
          <a:prstGeom prst="rect">
            <a:avLst/>
          </a:prstGeom>
          <a:solidFill>
            <a:schemeClr val="accent1">
              <a:lumMod val="60000"/>
              <a:lumOff val="40000"/>
              <a:alpha val="6000"/>
            </a:schemeClr>
          </a:solidFill>
        </p:spPr>
        <p:txBody>
          <a:bodyPr vert="horz" lIns="18288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endParaRPr lang="en-US" sz="600" dirty="0">
              <a:latin typeface="Eurostile" charset="0"/>
              <a:ea typeface="Eurostile" charset="0"/>
              <a:cs typeface="Eurostile" charset="0"/>
            </a:endParaRPr>
          </a:p>
          <a:p>
            <a:pPr algn="l">
              <a:spcAft>
                <a:spcPts val="600"/>
              </a:spcAft>
            </a:pPr>
            <a:r>
              <a:rPr lang="en-US" sz="3000" dirty="0">
                <a:latin typeface="Eurostile" charset="0"/>
                <a:ea typeface="Eurostile" charset="0"/>
                <a:cs typeface="Eurostile" charset="0"/>
              </a:rPr>
              <a:t>ECE 196 Week 3</a:t>
            </a:r>
          </a:p>
          <a:p>
            <a:pPr algn="l">
              <a:spcAft>
                <a:spcPts val="600"/>
              </a:spcAft>
            </a:pPr>
            <a:r>
              <a:rPr lang="en-US" sz="3000" dirty="0">
                <a:latin typeface="Eurostile"/>
                <a:ea typeface="Eurostile" charset="0"/>
                <a:cs typeface="Eurostile" charset="0"/>
              </a:rPr>
              <a:t>Monday</a:t>
            </a:r>
          </a:p>
        </p:txBody>
      </p:sp>
    </p:spTree>
    <p:extLst>
      <p:ext uri="{BB962C8B-B14F-4D97-AF65-F5344CB8AC3E}">
        <p14:creationId xmlns:p14="http://schemas.microsoft.com/office/powerpoint/2010/main" val="1570117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What is Machine Learning?</a:t>
            </a:r>
          </a:p>
        </p:txBody>
      </p:sp>
      <p:sp>
        <p:nvSpPr>
          <p:cNvPr id="9" name="Slide Number Placeholder 8"/>
          <p:cNvSpPr>
            <a:spLocks noGrp="1"/>
          </p:cNvSpPr>
          <p:nvPr>
            <p:ph type="sldNum" sz="quarter" idx="12"/>
          </p:nvPr>
        </p:nvSpPr>
        <p:spPr/>
        <p:txBody>
          <a:bodyPr/>
          <a:lstStyle/>
          <a:p>
            <a:fld id="{8E981E13-E869-9B48-B573-864811240C1F}" type="slidenum">
              <a:rPr lang="en-US" smtClean="0"/>
              <a:t>4</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73D0F15-3676-C842-848B-2AA464E71C94}"/>
              </a:ext>
            </a:extLst>
          </p:cNvPr>
          <p:cNvSpPr txBox="1"/>
          <p:nvPr/>
        </p:nvSpPr>
        <p:spPr>
          <a:xfrm>
            <a:off x="646914" y="1901536"/>
            <a:ext cx="4189801" cy="646331"/>
          </a:xfrm>
          <a:prstGeom prst="rect">
            <a:avLst/>
          </a:prstGeom>
          <a:noFill/>
        </p:spPr>
        <p:txBody>
          <a:bodyPr wrap="none" rtlCol="0">
            <a:spAutoFit/>
          </a:bodyPr>
          <a:lstStyle/>
          <a:p>
            <a:r>
              <a:rPr lang="en-US" u="sng" dirty="0"/>
              <a:t>Machine Learning:</a:t>
            </a:r>
          </a:p>
          <a:p>
            <a:r>
              <a:rPr lang="en-US" b="1" dirty="0"/>
              <a:t>	</a:t>
            </a:r>
            <a:r>
              <a:rPr lang="en-US" dirty="0"/>
              <a:t>The computer </a:t>
            </a:r>
            <a:r>
              <a:rPr lang="en-US" b="1" dirty="0"/>
              <a:t>learns</a:t>
            </a:r>
            <a:r>
              <a:rPr lang="en-US" dirty="0"/>
              <a:t> what to do.</a:t>
            </a:r>
          </a:p>
        </p:txBody>
      </p:sp>
      <p:sp>
        <p:nvSpPr>
          <p:cNvPr id="6" name="TextBox 5">
            <a:extLst>
              <a:ext uri="{FF2B5EF4-FFF2-40B4-BE49-F238E27FC236}">
                <a16:creationId xmlns:a16="http://schemas.microsoft.com/office/drawing/2014/main" id="{29A97152-B8DF-D545-8718-DF4B136C03B0}"/>
              </a:ext>
            </a:extLst>
          </p:cNvPr>
          <p:cNvSpPr txBox="1"/>
          <p:nvPr/>
        </p:nvSpPr>
        <p:spPr>
          <a:xfrm>
            <a:off x="1111827" y="1901536"/>
            <a:ext cx="184731" cy="369332"/>
          </a:xfrm>
          <a:prstGeom prst="rect">
            <a:avLst/>
          </a:prstGeom>
          <a:noFill/>
        </p:spPr>
        <p:txBody>
          <a:bodyPr wrap="none" rtlCol="0">
            <a:spAutoFit/>
          </a:bodyPr>
          <a:lstStyle/>
          <a:p>
            <a:endParaRPr lang="en-US" dirty="0"/>
          </a:p>
        </p:txBody>
      </p:sp>
      <p:sp>
        <p:nvSpPr>
          <p:cNvPr id="8" name="Rectangle 7">
            <a:extLst>
              <a:ext uri="{FF2B5EF4-FFF2-40B4-BE49-F238E27FC236}">
                <a16:creationId xmlns:a16="http://schemas.microsoft.com/office/drawing/2014/main" id="{898AF18B-C34F-E84D-9AE7-B8DA47120FE9}"/>
              </a:ext>
            </a:extLst>
          </p:cNvPr>
          <p:cNvSpPr/>
          <p:nvPr/>
        </p:nvSpPr>
        <p:spPr>
          <a:xfrm>
            <a:off x="1296557" y="2782670"/>
            <a:ext cx="5611039" cy="646331"/>
          </a:xfrm>
          <a:prstGeom prst="rect">
            <a:avLst/>
          </a:prstGeom>
        </p:spPr>
        <p:txBody>
          <a:bodyPr wrap="square">
            <a:spAutoFit/>
          </a:bodyPr>
          <a:lstStyle/>
          <a:p>
            <a:pPr lvl="1"/>
            <a:r>
              <a:rPr lang="en-US" dirty="0"/>
              <a:t>𝑓 ∶ X → Y</a:t>
            </a:r>
            <a:endParaRPr lang="en-US" dirty="0">
              <a:latin typeface="Dotum" panose="020B0600000101010101" pitchFamily="34" charset="-127"/>
              <a:ea typeface="Dotum" panose="020B0600000101010101" pitchFamily="34" charset="-127"/>
            </a:endParaRPr>
          </a:p>
          <a:p>
            <a:endParaRPr lang="en-US" dirty="0">
              <a:latin typeface="Dotum" panose="020B0600000101010101" pitchFamily="34" charset="-127"/>
              <a:ea typeface="Dotum" panose="020B0600000101010101" pitchFamily="34" charset="-127"/>
            </a:endParaRPr>
          </a:p>
        </p:txBody>
      </p:sp>
      <p:sp>
        <p:nvSpPr>
          <p:cNvPr id="11" name="TextBox 10">
            <a:extLst>
              <a:ext uri="{FF2B5EF4-FFF2-40B4-BE49-F238E27FC236}">
                <a16:creationId xmlns:a16="http://schemas.microsoft.com/office/drawing/2014/main" id="{CD9801B2-45ED-5D46-855B-C5902B04402A}"/>
              </a:ext>
            </a:extLst>
          </p:cNvPr>
          <p:cNvSpPr txBox="1"/>
          <p:nvPr/>
        </p:nvSpPr>
        <p:spPr>
          <a:xfrm>
            <a:off x="838200" y="3403919"/>
            <a:ext cx="2767424" cy="2542363"/>
          </a:xfrm>
          <a:prstGeom prst="rect">
            <a:avLst/>
          </a:prstGeom>
          <a:noFill/>
        </p:spPr>
        <p:txBody>
          <a:bodyPr wrap="none" rtlCol="0">
            <a:spAutoFit/>
          </a:bodyPr>
          <a:lstStyle/>
          <a:p>
            <a:pPr>
              <a:lnSpc>
                <a:spcPct val="150000"/>
              </a:lnSpc>
            </a:pPr>
            <a:r>
              <a:rPr lang="en-US" dirty="0"/>
              <a:t>Common Tasks:</a:t>
            </a:r>
          </a:p>
          <a:p>
            <a:pPr marL="285750" indent="-285750">
              <a:lnSpc>
                <a:spcPct val="150000"/>
              </a:lnSpc>
              <a:buFont typeface="Arial" panose="020B0604020202020204" pitchFamily="34" charset="0"/>
              <a:buChar char="•"/>
            </a:pPr>
            <a:r>
              <a:rPr lang="en-US" dirty="0"/>
              <a:t>Prediction</a:t>
            </a:r>
          </a:p>
          <a:p>
            <a:pPr marL="285750" indent="-285750">
              <a:lnSpc>
                <a:spcPct val="150000"/>
              </a:lnSpc>
              <a:buFont typeface="Arial" panose="020B0604020202020204" pitchFamily="34" charset="0"/>
              <a:buChar char="•"/>
            </a:pPr>
            <a:r>
              <a:rPr lang="en-US" dirty="0"/>
              <a:t>Clustering</a:t>
            </a:r>
          </a:p>
          <a:p>
            <a:pPr marL="285750" indent="-285750">
              <a:lnSpc>
                <a:spcPct val="150000"/>
              </a:lnSpc>
              <a:buFont typeface="Arial" panose="020B0604020202020204" pitchFamily="34" charset="0"/>
              <a:buChar char="•"/>
            </a:pPr>
            <a:r>
              <a:rPr lang="en-US" dirty="0"/>
              <a:t>Representation Learning</a:t>
            </a:r>
          </a:p>
          <a:p>
            <a:pPr marL="285750" indent="-285750">
              <a:lnSpc>
                <a:spcPct val="150000"/>
              </a:lnSpc>
              <a:buFont typeface="Arial" panose="020B0604020202020204" pitchFamily="34" charset="0"/>
              <a:buChar char="•"/>
            </a:pPr>
            <a:r>
              <a:rPr lang="en-US" dirty="0"/>
              <a:t>Reinforcement Learning</a:t>
            </a:r>
          </a:p>
          <a:p>
            <a:pPr marL="285750" indent="-285750">
              <a:lnSpc>
                <a:spcPct val="150000"/>
              </a:lnSpc>
              <a:buFont typeface="Arial" panose="020B0604020202020204" pitchFamily="34" charset="0"/>
              <a:buChar char="•"/>
            </a:pPr>
            <a:r>
              <a:rPr lang="en-US" dirty="0"/>
              <a:t>Anomaly Detection</a:t>
            </a:r>
          </a:p>
        </p:txBody>
      </p:sp>
      <p:pic>
        <p:nvPicPr>
          <p:cNvPr id="3" name="Picture 2">
            <a:extLst>
              <a:ext uri="{FF2B5EF4-FFF2-40B4-BE49-F238E27FC236}">
                <a16:creationId xmlns:a16="http://schemas.microsoft.com/office/drawing/2014/main" id="{850D8B65-B3B1-644D-9BF2-D8C5180F73F5}"/>
              </a:ext>
            </a:extLst>
          </p:cNvPr>
          <p:cNvPicPr>
            <a:picLocks noChangeAspect="1"/>
          </p:cNvPicPr>
          <p:nvPr/>
        </p:nvPicPr>
        <p:blipFill>
          <a:blip r:embed="rId3"/>
          <a:stretch>
            <a:fillRect/>
          </a:stretch>
        </p:blipFill>
        <p:spPr>
          <a:xfrm>
            <a:off x="4747815" y="2973859"/>
            <a:ext cx="6605985" cy="2667500"/>
          </a:xfrm>
          <a:prstGeom prst="rect">
            <a:avLst/>
          </a:prstGeom>
        </p:spPr>
      </p:pic>
      <p:sp>
        <p:nvSpPr>
          <p:cNvPr id="7" name="TextBox 6">
            <a:extLst>
              <a:ext uri="{FF2B5EF4-FFF2-40B4-BE49-F238E27FC236}">
                <a16:creationId xmlns:a16="http://schemas.microsoft.com/office/drawing/2014/main" id="{8F4767C8-5C69-A449-B079-6F6CA766B1DE}"/>
              </a:ext>
            </a:extLst>
          </p:cNvPr>
          <p:cNvSpPr txBox="1"/>
          <p:nvPr/>
        </p:nvSpPr>
        <p:spPr>
          <a:xfrm>
            <a:off x="5346915" y="5763605"/>
            <a:ext cx="5713424" cy="246221"/>
          </a:xfrm>
          <a:prstGeom prst="rect">
            <a:avLst/>
          </a:prstGeom>
          <a:noFill/>
        </p:spPr>
        <p:txBody>
          <a:bodyPr wrap="none" rtlCol="0">
            <a:spAutoFit/>
          </a:bodyPr>
          <a:lstStyle/>
          <a:p>
            <a:r>
              <a:rPr lang="en-US" sz="1000" dirty="0"/>
              <a:t>Source: </a:t>
            </a:r>
            <a:r>
              <a:rPr lang="en-US" sz="1000" dirty="0">
                <a:hlinkClick r:id="rId4"/>
              </a:rPr>
              <a:t>https://www.bluedata.com/blog/2018/05/deploying-machine-learning-pipelines-for-ai-use-cases/</a:t>
            </a:r>
            <a:endParaRPr lang="en-US" sz="1000" dirty="0"/>
          </a:p>
        </p:txBody>
      </p:sp>
    </p:spTree>
    <p:extLst>
      <p:ext uri="{BB962C8B-B14F-4D97-AF65-F5344CB8AC3E}">
        <p14:creationId xmlns:p14="http://schemas.microsoft.com/office/powerpoint/2010/main" val="307274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What Machine Learning is: Computer </a:t>
            </a:r>
            <a:r>
              <a:rPr lang="en-US" sz="1800" b="1" dirty="0">
                <a:latin typeface="Dotum" panose="020B0600000101010101" pitchFamily="34" charset="-127"/>
                <a:ea typeface="Dotum" panose="020B0600000101010101" pitchFamily="34" charset="-127"/>
              </a:rPr>
              <a:t>learns</a:t>
            </a:r>
            <a:r>
              <a:rPr lang="en-US" sz="1800" dirty="0">
                <a:latin typeface="Dotum" panose="020B0600000101010101" pitchFamily="34" charset="-127"/>
                <a:ea typeface="Dotum" panose="020B0600000101010101" pitchFamily="34" charset="-127"/>
              </a:rPr>
              <a:t> how to perform a task rather than you </a:t>
            </a:r>
            <a:r>
              <a:rPr lang="en-US" sz="1800" b="1" dirty="0">
                <a:latin typeface="Dotum" panose="020B0600000101010101" pitchFamily="34" charset="-127"/>
                <a:ea typeface="Dotum" panose="020B0600000101010101" pitchFamily="34" charset="-127"/>
              </a:rPr>
              <a:t>telling</a:t>
            </a:r>
            <a:r>
              <a:rPr lang="en-US" sz="1800" dirty="0">
                <a:latin typeface="Dotum" panose="020B0600000101010101" pitchFamily="34" charset="-127"/>
                <a:ea typeface="Dotum" panose="020B0600000101010101" pitchFamily="34" charset="-127"/>
              </a:rPr>
              <a:t> a computer how to perform a task.</a:t>
            </a:r>
          </a:p>
          <a:p>
            <a:r>
              <a:rPr lang="en-US" sz="1800" dirty="0">
                <a:latin typeface="Dotum" panose="020B0600000101010101" pitchFamily="34" charset="-127"/>
                <a:ea typeface="Dotum" panose="020B0600000101010101" pitchFamily="34" charset="-127"/>
              </a:rPr>
              <a:t>Difference between Supervised and Unsupervised Learning: Labelled vs Unlabeled data, Concrete predictive task vs finding patterns in our data.</a:t>
            </a:r>
          </a:p>
          <a:p>
            <a:r>
              <a:rPr lang="en-US" sz="1800" dirty="0">
                <a:latin typeface="Dotum" panose="020B0600000101010101" pitchFamily="34" charset="-127"/>
                <a:ea typeface="Dotum" panose="020B0600000101010101" pitchFamily="34" charset="-127"/>
              </a:rPr>
              <a:t>Splitting our data into Training and Testing sets</a:t>
            </a:r>
          </a:p>
          <a:p>
            <a:r>
              <a:rPr lang="en-US" sz="1800" dirty="0">
                <a:latin typeface="Dotum" panose="020B0600000101010101" pitchFamily="34" charset="-127"/>
                <a:ea typeface="Dotum" panose="020B0600000101010101" pitchFamily="34" charset="-127"/>
              </a:rPr>
              <a:t>Regression versus Classification</a:t>
            </a:r>
          </a:p>
          <a:p>
            <a:r>
              <a:rPr lang="en-US" sz="1800" dirty="0">
                <a:latin typeface="Dotum" panose="020B0600000101010101" pitchFamily="34" charset="-127"/>
                <a:ea typeface="Dotum" panose="020B0600000101010101" pitchFamily="34" charset="-127"/>
              </a:rPr>
              <a:t>How k-Nearest Neighbor Classifier works</a:t>
            </a:r>
          </a:p>
          <a:p>
            <a:pPr lvl="1"/>
            <a:r>
              <a:rPr lang="en-US" sz="1800" dirty="0">
                <a:latin typeface="Dotum" panose="020B0600000101010101" pitchFamily="34" charset="-127"/>
                <a:ea typeface="Dotum" panose="020B0600000101010101" pitchFamily="34" charset="-127"/>
              </a:rPr>
              <a:t>Dimensionality Reduction via PCA</a:t>
            </a:r>
          </a:p>
          <a:p>
            <a:r>
              <a:rPr lang="en-US" sz="1800" dirty="0">
                <a:latin typeface="Dotum" panose="020B0600000101010101" pitchFamily="34" charset="-127"/>
                <a:ea typeface="Dotum" panose="020B0600000101010101" pitchFamily="34" charset="-127"/>
              </a:rPr>
              <a:t>Basics of how Machine Learning is Implemented</a:t>
            </a:r>
          </a:p>
          <a:p>
            <a:pPr lvl="1"/>
            <a:r>
              <a:rPr lang="en-US" sz="2000" dirty="0">
                <a:latin typeface="Dotum" panose="020B0600000101010101" pitchFamily="34" charset="-127"/>
                <a:ea typeface="Dotum" panose="020B0600000101010101" pitchFamily="34" charset="-127"/>
              </a:rPr>
              <a:t>Linear Model</a:t>
            </a:r>
          </a:p>
          <a:p>
            <a:pPr lvl="1"/>
            <a:r>
              <a:rPr lang="en-US" sz="2000" dirty="0">
                <a:latin typeface="Dotum" panose="020B0600000101010101" pitchFamily="34" charset="-127"/>
                <a:ea typeface="Dotum" panose="020B0600000101010101" pitchFamily="34" charset="-127"/>
              </a:rPr>
              <a:t>Loss function </a:t>
            </a:r>
          </a:p>
          <a:p>
            <a:pPr lvl="1"/>
            <a:r>
              <a:rPr lang="en-US" sz="2000" dirty="0">
                <a:latin typeface="Dotum" panose="020B0600000101010101" pitchFamily="34" charset="-127"/>
                <a:ea typeface="Dotum" panose="020B0600000101010101" pitchFamily="34" charset="-127"/>
              </a:rPr>
              <a:t>Learning Algorithm – Stochastic Gradient Descent</a:t>
            </a:r>
          </a:p>
          <a:p>
            <a:r>
              <a:rPr lang="en-US" sz="2000" dirty="0">
                <a:latin typeface="Dotum" panose="020B0600000101010101" pitchFamily="34" charset="-127"/>
                <a:ea typeface="Dotum" panose="020B0600000101010101" pitchFamily="34" charset="-127"/>
              </a:rPr>
              <a:t>Brief Introduction to Linear Regression, Logistic Regression, Support Vector Machines</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Recap</a:t>
            </a:r>
          </a:p>
        </p:txBody>
      </p:sp>
      <p:sp>
        <p:nvSpPr>
          <p:cNvPr id="9" name="Slide Number Placeholder 8"/>
          <p:cNvSpPr>
            <a:spLocks noGrp="1"/>
          </p:cNvSpPr>
          <p:nvPr>
            <p:ph type="sldNum" sz="quarter" idx="12"/>
          </p:nvPr>
        </p:nvSpPr>
        <p:spPr/>
        <p:txBody>
          <a:bodyPr/>
          <a:lstStyle/>
          <a:p>
            <a:fld id="{8E981E13-E869-9B48-B573-864811240C1F}" type="slidenum">
              <a:rPr lang="en-US" smtClean="0"/>
              <a:t>40</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1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41</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971973182"/>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629205" y="4594035"/>
            <a:ext cx="700655"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146152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a:lnSpc>
                <a:spcPct val="100000"/>
              </a:lnSpc>
            </a:pPr>
            <a:r>
              <a:rPr lang="en-US" sz="1800" dirty="0">
                <a:latin typeface="Dotum" panose="020B0600000101010101" pitchFamily="34" charset="-127"/>
                <a:ea typeface="Dotum" panose="020B0600000101010101" pitchFamily="34" charset="-127"/>
              </a:rPr>
              <a:t>Traditional Data Collection</a:t>
            </a:r>
          </a:p>
          <a:p>
            <a:pPr lvl="1">
              <a:lnSpc>
                <a:spcPct val="100000"/>
              </a:lnSpc>
            </a:pPr>
            <a:r>
              <a:rPr lang="en-US" sz="1400" dirty="0">
                <a:latin typeface="Dotum" panose="020B0600000101010101" pitchFamily="34" charset="-127"/>
                <a:ea typeface="Dotum" panose="020B0600000101010101" pitchFamily="34" charset="-127"/>
              </a:rPr>
              <a:t>Surveys, Polling, </a:t>
            </a:r>
            <a:r>
              <a:rPr lang="en-US" sz="1400" dirty="0" err="1">
                <a:latin typeface="Dotum" panose="020B0600000101010101" pitchFamily="34" charset="-127"/>
                <a:ea typeface="Dotum" panose="020B0600000101010101" pitchFamily="34" charset="-127"/>
              </a:rPr>
              <a:t>Questionnares</a:t>
            </a:r>
            <a:endParaRPr lang="en-US" sz="1800" dirty="0">
              <a:latin typeface="Dotum" panose="020B0600000101010101" pitchFamily="34" charset="-127"/>
              <a:ea typeface="Dotum" panose="020B0600000101010101" pitchFamily="34" charset="-127"/>
            </a:endParaRPr>
          </a:p>
          <a:p>
            <a:pPr>
              <a:lnSpc>
                <a:spcPct val="100000"/>
              </a:lnSpc>
            </a:pPr>
            <a:r>
              <a:rPr lang="en-US" sz="1800" dirty="0">
                <a:latin typeface="Dotum" panose="020B0600000101010101" pitchFamily="34" charset="-127"/>
                <a:ea typeface="Dotum" panose="020B0600000101010101" pitchFamily="34" charset="-127"/>
              </a:rPr>
              <a:t>Find data online</a:t>
            </a:r>
          </a:p>
          <a:p>
            <a:pPr lvl="1">
              <a:lnSpc>
                <a:spcPct val="100000"/>
              </a:lnSpc>
            </a:pPr>
            <a:r>
              <a:rPr lang="en-US" sz="1400" dirty="0">
                <a:latin typeface="Dotum" panose="020B0600000101010101" pitchFamily="34" charset="-127"/>
                <a:ea typeface="Dotum" panose="020B0600000101010101" pitchFamily="34" charset="-127"/>
              </a:rPr>
              <a:t>Kaggle, </a:t>
            </a:r>
            <a:r>
              <a:rPr lang="en-US" sz="1400" dirty="0" err="1">
                <a:latin typeface="Dotum" panose="020B0600000101010101" pitchFamily="34" charset="-127"/>
                <a:ea typeface="Dotum" panose="020B0600000101010101" pitchFamily="34" charset="-127"/>
              </a:rPr>
              <a:t>data.world</a:t>
            </a:r>
            <a:r>
              <a:rPr lang="en-US" sz="1400" dirty="0">
                <a:latin typeface="Dotum" panose="020B0600000101010101" pitchFamily="34" charset="-127"/>
                <a:ea typeface="Dotum" panose="020B0600000101010101" pitchFamily="34" charset="-127"/>
              </a:rPr>
              <a:t>, GitHub, </a:t>
            </a:r>
            <a:r>
              <a:rPr lang="en-US" sz="1400" dirty="0" err="1">
                <a:latin typeface="Dotum" panose="020B0600000101010101" pitchFamily="34" charset="-127"/>
                <a:ea typeface="Dotum" panose="020B0600000101010101" pitchFamily="34" charset="-127"/>
              </a:rPr>
              <a:t>etc</a:t>
            </a:r>
            <a:r>
              <a:rPr lang="en-US" sz="1400" dirty="0">
                <a:latin typeface="Dotum" panose="020B0600000101010101" pitchFamily="34" charset="-127"/>
                <a:ea typeface="Dotum" panose="020B0600000101010101" pitchFamily="34" charset="-127"/>
              </a:rPr>
              <a:t> </a:t>
            </a:r>
            <a:endParaRPr lang="en-US" sz="1800" dirty="0">
              <a:latin typeface="Dotum" panose="020B0600000101010101" pitchFamily="34" charset="-127"/>
              <a:ea typeface="Dotum" panose="020B0600000101010101" pitchFamily="34" charset="-127"/>
            </a:endParaRPr>
          </a:p>
          <a:p>
            <a:pPr>
              <a:lnSpc>
                <a:spcPct val="100000"/>
              </a:lnSpc>
            </a:pPr>
            <a:r>
              <a:rPr lang="en-US" sz="1800" dirty="0">
                <a:latin typeface="Dotum" panose="020B0600000101010101" pitchFamily="34" charset="-127"/>
                <a:ea typeface="Dotum" panose="020B0600000101010101" pitchFamily="34" charset="-127"/>
              </a:rPr>
              <a:t>Web-scraping</a:t>
            </a:r>
          </a:p>
          <a:p>
            <a:pPr lvl="1">
              <a:lnSpc>
                <a:spcPct val="100000"/>
              </a:lnSpc>
            </a:pPr>
            <a:r>
              <a:rPr lang="en-US" sz="1400" dirty="0">
                <a:latin typeface="Dotum" panose="020B0600000101010101" pitchFamily="34" charset="-127"/>
                <a:ea typeface="Dotum" panose="020B0600000101010101" pitchFamily="34" charset="-127"/>
              </a:rPr>
              <a:t>BeautifulSoup and Selenium (Python Packages)</a:t>
            </a:r>
            <a:endParaRPr lang="en-US" sz="1800" dirty="0">
              <a:latin typeface="Dotum" panose="020B0600000101010101" pitchFamily="34" charset="-127"/>
              <a:ea typeface="Dotum" panose="020B0600000101010101" pitchFamily="34" charset="-127"/>
            </a:endParaRPr>
          </a:p>
          <a:p>
            <a:pPr>
              <a:lnSpc>
                <a:spcPct val="100000"/>
              </a:lnSpc>
            </a:pPr>
            <a:r>
              <a:rPr lang="en-US" sz="1800" dirty="0">
                <a:latin typeface="Dotum" panose="020B0600000101010101" pitchFamily="34" charset="-127"/>
                <a:ea typeface="Dotum" panose="020B0600000101010101" pitchFamily="34" charset="-127"/>
              </a:rPr>
              <a:t>Crowdsourcing</a:t>
            </a:r>
          </a:p>
          <a:p>
            <a:pPr lvl="1">
              <a:lnSpc>
                <a:spcPct val="100000"/>
              </a:lnSpc>
            </a:pPr>
            <a:r>
              <a:rPr lang="en-US" sz="1400" dirty="0" err="1">
                <a:latin typeface="Dotum" panose="020B0600000101010101" pitchFamily="34" charset="-127"/>
                <a:ea typeface="Dotum" panose="020B0600000101010101" pitchFamily="34" charset="-127"/>
              </a:rPr>
              <a:t>MTurk</a:t>
            </a:r>
            <a:r>
              <a:rPr lang="en-US" sz="1400" dirty="0">
                <a:latin typeface="Dotum" panose="020B0600000101010101" pitchFamily="34" charset="-127"/>
                <a:ea typeface="Dotum" panose="020B0600000101010101" pitchFamily="34" charset="-127"/>
              </a:rPr>
              <a:t>, Captcha, etc.</a:t>
            </a:r>
          </a:p>
          <a:p>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Data Collection</a:t>
            </a:r>
          </a:p>
        </p:txBody>
      </p:sp>
      <p:sp>
        <p:nvSpPr>
          <p:cNvPr id="9" name="Slide Number Placeholder 8"/>
          <p:cNvSpPr>
            <a:spLocks noGrp="1"/>
          </p:cNvSpPr>
          <p:nvPr>
            <p:ph type="sldNum" sz="quarter" idx="12"/>
          </p:nvPr>
        </p:nvSpPr>
        <p:spPr/>
        <p:txBody>
          <a:bodyPr/>
          <a:lstStyle/>
          <a:p>
            <a:fld id="{8E981E13-E869-9B48-B573-864811240C1F}" type="slidenum">
              <a:rPr lang="en-US" smtClean="0"/>
              <a:t>42</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128CE6C-EB88-B14D-AA35-5CD002A6D429}"/>
              </a:ext>
            </a:extLst>
          </p:cNvPr>
          <p:cNvPicPr>
            <a:picLocks noChangeAspect="1"/>
          </p:cNvPicPr>
          <p:nvPr/>
        </p:nvPicPr>
        <p:blipFill>
          <a:blip r:embed="rId3"/>
          <a:stretch>
            <a:fillRect/>
          </a:stretch>
        </p:blipFill>
        <p:spPr>
          <a:xfrm>
            <a:off x="5114441" y="4374288"/>
            <a:ext cx="1817608" cy="1817608"/>
          </a:xfrm>
          <a:prstGeom prst="rect">
            <a:avLst/>
          </a:prstGeom>
        </p:spPr>
      </p:pic>
      <p:pic>
        <p:nvPicPr>
          <p:cNvPr id="6" name="Picture 5">
            <a:extLst>
              <a:ext uri="{FF2B5EF4-FFF2-40B4-BE49-F238E27FC236}">
                <a16:creationId xmlns:a16="http://schemas.microsoft.com/office/drawing/2014/main" id="{E6615959-10DD-FD4A-8F63-A76F7743AAB5}"/>
              </a:ext>
            </a:extLst>
          </p:cNvPr>
          <p:cNvPicPr>
            <a:picLocks noChangeAspect="1"/>
          </p:cNvPicPr>
          <p:nvPr/>
        </p:nvPicPr>
        <p:blipFill>
          <a:blip r:embed="rId4"/>
          <a:stretch>
            <a:fillRect/>
          </a:stretch>
        </p:blipFill>
        <p:spPr>
          <a:xfrm>
            <a:off x="5405592" y="2449059"/>
            <a:ext cx="3016455" cy="1015905"/>
          </a:xfrm>
          <a:prstGeom prst="rect">
            <a:avLst/>
          </a:prstGeom>
        </p:spPr>
      </p:pic>
      <p:pic>
        <p:nvPicPr>
          <p:cNvPr id="7" name="Picture 6">
            <a:extLst>
              <a:ext uri="{FF2B5EF4-FFF2-40B4-BE49-F238E27FC236}">
                <a16:creationId xmlns:a16="http://schemas.microsoft.com/office/drawing/2014/main" id="{37F9F6FC-BC08-C74F-B242-4130532D300F}"/>
              </a:ext>
            </a:extLst>
          </p:cNvPr>
          <p:cNvPicPr>
            <a:picLocks noChangeAspect="1"/>
          </p:cNvPicPr>
          <p:nvPr/>
        </p:nvPicPr>
        <p:blipFill>
          <a:blip r:embed="rId5"/>
          <a:stretch>
            <a:fillRect/>
          </a:stretch>
        </p:blipFill>
        <p:spPr>
          <a:xfrm>
            <a:off x="9384431" y="2696401"/>
            <a:ext cx="1702663" cy="1537126"/>
          </a:xfrm>
          <a:prstGeom prst="rect">
            <a:avLst/>
          </a:prstGeom>
        </p:spPr>
      </p:pic>
    </p:spTree>
    <p:extLst>
      <p:ext uri="{BB962C8B-B14F-4D97-AF65-F5344CB8AC3E}">
        <p14:creationId xmlns:p14="http://schemas.microsoft.com/office/powerpoint/2010/main" val="362455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BeautifulSoup: A web scraping package on Python that parses HTML and can programmatically find elements.</a:t>
            </a:r>
          </a:p>
          <a:p>
            <a:r>
              <a:rPr lang="en-US" sz="1800" dirty="0">
                <a:latin typeface="Dotum" panose="020B0600000101010101" pitchFamily="34" charset="-127"/>
                <a:ea typeface="Dotum" panose="020B0600000101010101" pitchFamily="34" charset="-127"/>
              </a:rPr>
              <a:t>Used to scrape tables, words, any data from websites</a:t>
            </a:r>
          </a:p>
          <a:p>
            <a:pPr marL="0" indent="0">
              <a:buNone/>
            </a:pPr>
            <a:endParaRPr lang="en-US" sz="1800" dirty="0">
              <a:latin typeface="Dotum" panose="020B0600000101010101" pitchFamily="34" charset="-127"/>
              <a:ea typeface="Dotum" panose="020B0600000101010101" pitchFamily="34" charset="-127"/>
            </a:endParaRPr>
          </a:p>
          <a:p>
            <a:pPr marL="0" indent="0">
              <a:buNone/>
            </a:pPr>
            <a:r>
              <a:rPr lang="en-US" sz="1800" dirty="0">
                <a:latin typeface="Dotum" panose="020B0600000101010101" pitchFamily="34" charset="-127"/>
                <a:ea typeface="Dotum" panose="020B0600000101010101" pitchFamily="34" charset="-127"/>
              </a:rPr>
              <a:t>soup = BeautifulSoup(html), where html is an html file</a:t>
            </a:r>
          </a:p>
          <a:p>
            <a:endParaRPr lang="en-US" sz="1800" dirty="0">
              <a:latin typeface="Dotum" panose="020B0600000101010101" pitchFamily="34" charset="-127"/>
              <a:ea typeface="Dotum" panose="020B0600000101010101" pitchFamily="34" charset="-127"/>
            </a:endParaRPr>
          </a:p>
          <a:p>
            <a:pPr marL="0" indent="0">
              <a:buNone/>
            </a:pPr>
            <a:r>
              <a:rPr lang="en-US" sz="1800" dirty="0">
                <a:latin typeface="Dotum" panose="020B0600000101010101" pitchFamily="34" charset="-127"/>
                <a:ea typeface="Dotum" panose="020B0600000101010101" pitchFamily="34" charset="-127"/>
              </a:rPr>
              <a:t>Common functions:</a:t>
            </a:r>
          </a:p>
          <a:p>
            <a:r>
              <a:rPr lang="en-US" sz="1800" dirty="0" err="1">
                <a:latin typeface="Dotum" panose="020B0600000101010101" pitchFamily="34" charset="-127"/>
                <a:ea typeface="Dotum" panose="020B0600000101010101" pitchFamily="34" charset="-127"/>
              </a:rPr>
              <a:t>soup.find</a:t>
            </a:r>
            <a:r>
              <a:rPr lang="en-US" sz="1800" dirty="0">
                <a:latin typeface="Dotum" panose="020B0600000101010101" pitchFamily="34" charset="-127"/>
                <a:ea typeface="Dotum" panose="020B0600000101010101" pitchFamily="34" charset="-127"/>
              </a:rPr>
              <a:t>(tag, </a:t>
            </a:r>
            <a:r>
              <a:rPr lang="en-US" sz="1800" dirty="0" err="1">
                <a:latin typeface="Dotum" panose="020B0600000101010101" pitchFamily="34" charset="-127"/>
                <a:ea typeface="Dotum" panose="020B0600000101010101" pitchFamily="34" charset="-127"/>
              </a:rPr>
              <a:t>attr</a:t>
            </a:r>
            <a:r>
              <a:rPr lang="en-US" sz="1800" dirty="0">
                <a:latin typeface="Dotum" panose="020B0600000101010101" pitchFamily="34" charset="-127"/>
                <a:ea typeface="Dotum" panose="020B0600000101010101" pitchFamily="34" charset="-127"/>
              </a:rPr>
              <a:t>={})</a:t>
            </a:r>
          </a:p>
          <a:p>
            <a:r>
              <a:rPr lang="en-US" sz="1800" dirty="0" err="1">
                <a:latin typeface="Dotum" panose="020B0600000101010101" pitchFamily="34" charset="-127"/>
                <a:ea typeface="Dotum" panose="020B0600000101010101" pitchFamily="34" charset="-127"/>
              </a:rPr>
              <a:t>soup.find_all</a:t>
            </a:r>
            <a:r>
              <a:rPr lang="en-US" sz="1800" dirty="0">
                <a:latin typeface="Dotum" panose="020B0600000101010101" pitchFamily="34" charset="-127"/>
                <a:ea typeface="Dotum" panose="020B0600000101010101" pitchFamily="34" charset="-127"/>
              </a:rPr>
              <a:t>(tag, </a:t>
            </a:r>
            <a:r>
              <a:rPr lang="en-US" sz="1800" dirty="0" err="1">
                <a:latin typeface="Dotum" panose="020B0600000101010101" pitchFamily="34" charset="-127"/>
                <a:ea typeface="Dotum" panose="020B0600000101010101" pitchFamily="34" charset="-127"/>
              </a:rPr>
              <a:t>attr</a:t>
            </a:r>
            <a:r>
              <a:rPr lang="en-US" sz="1800" dirty="0">
                <a:latin typeface="Dotum" panose="020B0600000101010101" pitchFamily="34" charset="-127"/>
                <a:ea typeface="Dotum" panose="020B0600000101010101" pitchFamily="34" charset="-127"/>
              </a:rPr>
              <a:t>={})</a:t>
            </a:r>
          </a:p>
          <a:p>
            <a:endParaRPr lang="en-US" sz="1800" dirty="0">
              <a:latin typeface="Dotum" panose="020B0600000101010101" pitchFamily="34" charset="-127"/>
              <a:ea typeface="Dotum" panose="020B0600000101010101" pitchFamily="34" charset="-127"/>
            </a:endParaRPr>
          </a:p>
          <a:p>
            <a:pPr marL="0" indent="0">
              <a:buNone/>
            </a:pP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BeautifulSoup</a:t>
            </a:r>
          </a:p>
        </p:txBody>
      </p:sp>
      <p:sp>
        <p:nvSpPr>
          <p:cNvPr id="9" name="Slide Number Placeholder 8"/>
          <p:cNvSpPr>
            <a:spLocks noGrp="1"/>
          </p:cNvSpPr>
          <p:nvPr>
            <p:ph type="sldNum" sz="quarter" idx="12"/>
          </p:nvPr>
        </p:nvSpPr>
        <p:spPr/>
        <p:txBody>
          <a:bodyPr/>
          <a:lstStyle/>
          <a:p>
            <a:fld id="{8E981E13-E869-9B48-B573-864811240C1F}" type="slidenum">
              <a:rPr lang="en-US" smtClean="0"/>
              <a:t>43</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4D1AB9A-FB68-6141-A953-9393FAC6A064}"/>
              </a:ext>
            </a:extLst>
          </p:cNvPr>
          <p:cNvPicPr>
            <a:picLocks noChangeAspect="1"/>
          </p:cNvPicPr>
          <p:nvPr/>
        </p:nvPicPr>
        <p:blipFill rotWithShape="1">
          <a:blip r:embed="rId3"/>
          <a:srcRect t="4994"/>
          <a:stretch/>
        </p:blipFill>
        <p:spPr>
          <a:xfrm>
            <a:off x="4973167" y="3429000"/>
            <a:ext cx="6380633" cy="3054804"/>
          </a:xfrm>
          <a:prstGeom prst="rect">
            <a:avLst/>
          </a:prstGeom>
        </p:spPr>
      </p:pic>
      <p:sp>
        <p:nvSpPr>
          <p:cNvPr id="6" name="TextBox 5">
            <a:extLst>
              <a:ext uri="{FF2B5EF4-FFF2-40B4-BE49-F238E27FC236}">
                <a16:creationId xmlns:a16="http://schemas.microsoft.com/office/drawing/2014/main" id="{D96111B8-1ED3-DF45-8E75-1848C877F37D}"/>
              </a:ext>
            </a:extLst>
          </p:cNvPr>
          <p:cNvSpPr txBox="1"/>
          <p:nvPr/>
        </p:nvSpPr>
        <p:spPr>
          <a:xfrm>
            <a:off x="142521" y="5660698"/>
            <a:ext cx="4376249" cy="646331"/>
          </a:xfrm>
          <a:prstGeom prst="rect">
            <a:avLst/>
          </a:prstGeom>
          <a:noFill/>
        </p:spPr>
        <p:txBody>
          <a:bodyPr wrap="square" rtlCol="0">
            <a:spAutoFit/>
          </a:bodyPr>
          <a:lstStyle/>
          <a:p>
            <a:r>
              <a:rPr lang="en-US" dirty="0"/>
              <a:t>Note: Use ‘Inspect Element’ to find any webpage’s html… See example to the right.</a:t>
            </a:r>
          </a:p>
        </p:txBody>
      </p:sp>
    </p:spTree>
    <p:extLst>
      <p:ext uri="{BB962C8B-B14F-4D97-AF65-F5344CB8AC3E}">
        <p14:creationId xmlns:p14="http://schemas.microsoft.com/office/powerpoint/2010/main" val="426277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44</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1885020224"/>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673655" y="5020021"/>
            <a:ext cx="700655"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120554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u="sng" dirty="0">
                <a:latin typeface="Dotum" panose="020B0600000101010101" pitchFamily="34" charset="-127"/>
                <a:ea typeface="Dotum" panose="020B0600000101010101" pitchFamily="34" charset="-127"/>
              </a:rPr>
              <a:t>Exploratory Data Analysis</a:t>
            </a:r>
            <a:r>
              <a:rPr lang="en-US" sz="1800" dirty="0">
                <a:latin typeface="Dotum" panose="020B0600000101010101" pitchFamily="34" charset="-127"/>
                <a:ea typeface="Dotum" panose="020B0600000101010101" pitchFamily="34" charset="-127"/>
              </a:rPr>
              <a:t>: Get to know your dataset.</a:t>
            </a:r>
          </a:p>
          <a:p>
            <a:r>
              <a:rPr lang="en-US" sz="1800" u="sng" dirty="0">
                <a:latin typeface="Dotum" panose="020B0600000101010101" pitchFamily="34" charset="-127"/>
                <a:ea typeface="Dotum" panose="020B0600000101010101" pitchFamily="34" charset="-127"/>
              </a:rPr>
              <a:t>EDA</a:t>
            </a:r>
            <a:r>
              <a:rPr lang="en-US" sz="1800" dirty="0">
                <a:latin typeface="Dotum" panose="020B0600000101010101" pitchFamily="34" charset="-127"/>
                <a:ea typeface="Dotum" panose="020B0600000101010101" pitchFamily="34" charset="-127"/>
              </a:rPr>
              <a:t> includes anything from graphs and charts to summary statistics and more.</a:t>
            </a:r>
          </a:p>
          <a:p>
            <a:r>
              <a:rPr lang="en-US" sz="1800" u="sng" dirty="0">
                <a:latin typeface="Dotum" panose="020B0600000101010101" pitchFamily="34" charset="-127"/>
                <a:ea typeface="Dotum" panose="020B0600000101010101" pitchFamily="34" charset="-127"/>
              </a:rPr>
              <a:t>Univariate and Bivariate Analysis</a:t>
            </a:r>
            <a:r>
              <a:rPr lang="en-US" sz="1800" dirty="0">
                <a:latin typeface="Dotum" panose="020B0600000101010101" pitchFamily="34" charset="-127"/>
                <a:ea typeface="Dotum" panose="020B0600000101010101" pitchFamily="34" charset="-127"/>
              </a:rPr>
              <a:t>: This includes making histograms for univariate, scatter plots for bivariate, and running Linear Regression between a feature column and target column.</a:t>
            </a:r>
            <a:endParaRPr lang="en-US" sz="1800" u="sng" dirty="0">
              <a:latin typeface="Dotum" panose="020B0600000101010101" pitchFamily="34" charset="-127"/>
              <a:ea typeface="Dotum" panose="020B0600000101010101" pitchFamily="34" charset="-127"/>
            </a:endParaRPr>
          </a:p>
          <a:p>
            <a:endParaRPr lang="en-US" sz="1800" u="sng" dirty="0">
              <a:latin typeface="Dotum" panose="020B0600000101010101" pitchFamily="34" charset="-127"/>
              <a:ea typeface="Dotum" panose="020B0600000101010101" pitchFamily="34" charset="-127"/>
            </a:endParaRPr>
          </a:p>
          <a:p>
            <a:pPr marL="0" indent="0">
              <a:buNone/>
            </a:pPr>
            <a:endParaRPr lang="en-US" sz="1800" u="sng"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Exploratory Data Analysis (EDA)</a:t>
            </a:r>
          </a:p>
        </p:txBody>
      </p:sp>
      <p:sp>
        <p:nvSpPr>
          <p:cNvPr id="9" name="Slide Number Placeholder 8"/>
          <p:cNvSpPr>
            <a:spLocks noGrp="1"/>
          </p:cNvSpPr>
          <p:nvPr>
            <p:ph type="sldNum" sz="quarter" idx="12"/>
          </p:nvPr>
        </p:nvSpPr>
        <p:spPr/>
        <p:txBody>
          <a:bodyPr/>
          <a:lstStyle/>
          <a:p>
            <a:fld id="{8E981E13-E869-9B48-B573-864811240C1F}" type="slidenum">
              <a:rPr lang="en-US" smtClean="0"/>
              <a:t>45</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E27EBC0-0F0A-4D4D-B086-B89FD2165038}"/>
              </a:ext>
            </a:extLst>
          </p:cNvPr>
          <p:cNvPicPr>
            <a:picLocks noChangeAspect="1"/>
          </p:cNvPicPr>
          <p:nvPr/>
        </p:nvPicPr>
        <p:blipFill>
          <a:blip r:embed="rId3"/>
          <a:stretch>
            <a:fillRect/>
          </a:stretch>
        </p:blipFill>
        <p:spPr>
          <a:xfrm>
            <a:off x="142522" y="3429000"/>
            <a:ext cx="3789948" cy="2500313"/>
          </a:xfrm>
          <a:prstGeom prst="rect">
            <a:avLst/>
          </a:prstGeom>
        </p:spPr>
      </p:pic>
      <p:pic>
        <p:nvPicPr>
          <p:cNvPr id="3" name="Picture 2">
            <a:extLst>
              <a:ext uri="{FF2B5EF4-FFF2-40B4-BE49-F238E27FC236}">
                <a16:creationId xmlns:a16="http://schemas.microsoft.com/office/drawing/2014/main" id="{ACE631FF-97B8-2947-85A1-B1799602C9DB}"/>
              </a:ext>
            </a:extLst>
          </p:cNvPr>
          <p:cNvPicPr>
            <a:picLocks noChangeAspect="1"/>
          </p:cNvPicPr>
          <p:nvPr/>
        </p:nvPicPr>
        <p:blipFill>
          <a:blip r:embed="rId4"/>
          <a:stretch>
            <a:fillRect/>
          </a:stretch>
        </p:blipFill>
        <p:spPr>
          <a:xfrm>
            <a:off x="4400550" y="3990438"/>
            <a:ext cx="2949575" cy="2365914"/>
          </a:xfrm>
          <a:prstGeom prst="rect">
            <a:avLst/>
          </a:prstGeom>
        </p:spPr>
      </p:pic>
      <p:pic>
        <p:nvPicPr>
          <p:cNvPr id="6" name="Picture 5">
            <a:extLst>
              <a:ext uri="{FF2B5EF4-FFF2-40B4-BE49-F238E27FC236}">
                <a16:creationId xmlns:a16="http://schemas.microsoft.com/office/drawing/2014/main" id="{C2437489-FBBC-0544-AC6E-372EE0E9292F}"/>
              </a:ext>
            </a:extLst>
          </p:cNvPr>
          <p:cNvPicPr>
            <a:picLocks noChangeAspect="1"/>
          </p:cNvPicPr>
          <p:nvPr/>
        </p:nvPicPr>
        <p:blipFill>
          <a:blip r:embed="rId5"/>
          <a:stretch>
            <a:fillRect/>
          </a:stretch>
        </p:blipFill>
        <p:spPr>
          <a:xfrm>
            <a:off x="7815333" y="3679486"/>
            <a:ext cx="3602295" cy="2494301"/>
          </a:xfrm>
          <a:prstGeom prst="rect">
            <a:avLst/>
          </a:prstGeom>
        </p:spPr>
      </p:pic>
    </p:spTree>
    <p:extLst>
      <p:ext uri="{BB962C8B-B14F-4D97-AF65-F5344CB8AC3E}">
        <p14:creationId xmlns:p14="http://schemas.microsoft.com/office/powerpoint/2010/main" val="15959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Data is oftentimes messy, contains non-standard formats, has null values, etc.</a:t>
            </a:r>
          </a:p>
          <a:p>
            <a:r>
              <a:rPr lang="en-US" sz="1800" dirty="0">
                <a:latin typeface="Dotum" panose="020B0600000101010101" pitchFamily="34" charset="-127"/>
                <a:ea typeface="Dotum" panose="020B0600000101010101" pitchFamily="34" charset="-127"/>
              </a:rPr>
              <a:t>Data Cleaning involves dropping columns that aren’t necessary, imputing missing values, checking for outliers, etc...</a:t>
            </a:r>
          </a:p>
          <a:p>
            <a:r>
              <a:rPr lang="en-US" sz="1800" dirty="0">
                <a:latin typeface="Dotum" panose="020B0600000101010101" pitchFamily="34" charset="-127"/>
                <a:ea typeface="Dotum" panose="020B0600000101010101" pitchFamily="34" charset="-127"/>
              </a:rPr>
              <a:t>Anything to prepare a dataset for a Machine Learning model</a:t>
            </a:r>
          </a:p>
          <a:p>
            <a:r>
              <a:rPr lang="en-US" sz="1800" dirty="0">
                <a:latin typeface="Dotum" panose="020B0600000101010101" pitchFamily="34" charset="-127"/>
                <a:ea typeface="Dotum" panose="020B0600000101010101" pitchFamily="34" charset="-127"/>
              </a:rPr>
              <a:t>Goes hand in hand with Feature Extraction and Engineering</a:t>
            </a:r>
          </a:p>
          <a:p>
            <a:endParaRPr lang="en-US" sz="1800"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Missing Values</a:t>
            </a:r>
          </a:p>
          <a:p>
            <a:r>
              <a:rPr lang="en-US" sz="1800" dirty="0">
                <a:latin typeface="Dotum" panose="020B0600000101010101" pitchFamily="34" charset="-127"/>
                <a:ea typeface="Dotum" panose="020B0600000101010101" pitchFamily="34" charset="-127"/>
              </a:rPr>
              <a:t>Missing by Design – surveys, questionnaires, etc.</a:t>
            </a:r>
          </a:p>
          <a:p>
            <a:r>
              <a:rPr lang="en-US" sz="1800" dirty="0">
                <a:latin typeface="Dotum" panose="020B0600000101010101" pitchFamily="34" charset="-127"/>
                <a:ea typeface="Dotum" panose="020B0600000101010101" pitchFamily="34" charset="-127"/>
              </a:rPr>
              <a:t>MCAR – Missing Completely at Random</a:t>
            </a:r>
          </a:p>
          <a:p>
            <a:r>
              <a:rPr lang="en-US" sz="1800" dirty="0">
                <a:latin typeface="Dotum" panose="020B0600000101010101" pitchFamily="34" charset="-127"/>
                <a:ea typeface="Dotum" panose="020B0600000101010101" pitchFamily="34" charset="-127"/>
              </a:rPr>
              <a:t>MAR – Missing at Random</a:t>
            </a:r>
          </a:p>
          <a:p>
            <a:r>
              <a:rPr lang="en-US" sz="1800" dirty="0">
                <a:latin typeface="Dotum" panose="020B0600000101010101" pitchFamily="34" charset="-127"/>
                <a:ea typeface="Dotum" panose="020B0600000101010101" pitchFamily="34" charset="-127"/>
              </a:rPr>
              <a:t>NMAR – Not Missing at Random</a:t>
            </a:r>
          </a:p>
          <a:p>
            <a:endParaRPr lang="en-US" sz="1800"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Imputing Missing Values</a:t>
            </a:r>
            <a:r>
              <a:rPr lang="en-US" sz="1800" dirty="0">
                <a:latin typeface="Dotum" panose="020B0600000101010101" pitchFamily="34" charset="-127"/>
                <a:ea typeface="Dotum" panose="020B0600000101010101" pitchFamily="34" charset="-127"/>
              </a:rPr>
              <a:t>: Can drop, impute with 0, impute by mean, median, or some other probability distribution.</a:t>
            </a:r>
            <a:endParaRPr lang="en-US" sz="1800" u="sng"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Data Cleaning</a:t>
            </a:r>
          </a:p>
        </p:txBody>
      </p:sp>
      <p:sp>
        <p:nvSpPr>
          <p:cNvPr id="9" name="Slide Number Placeholder 8"/>
          <p:cNvSpPr>
            <a:spLocks noGrp="1"/>
          </p:cNvSpPr>
          <p:nvPr>
            <p:ph type="sldNum" sz="quarter" idx="12"/>
          </p:nvPr>
        </p:nvSpPr>
        <p:spPr/>
        <p:txBody>
          <a:bodyPr/>
          <a:lstStyle/>
          <a:p>
            <a:fld id="{8E981E13-E869-9B48-B573-864811240C1F}" type="slidenum">
              <a:rPr lang="en-US" smtClean="0"/>
              <a:t>46</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600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Find which Features will best help us make our prediction</a:t>
            </a:r>
          </a:p>
          <a:p>
            <a:r>
              <a:rPr lang="en-US" sz="1800" dirty="0">
                <a:latin typeface="Dotum" panose="020B0600000101010101" pitchFamily="34" charset="-127"/>
                <a:ea typeface="Dotum" panose="020B0600000101010101" pitchFamily="34" charset="-127"/>
              </a:rPr>
              <a:t>Derived Features that are combinations of other features can be useful</a:t>
            </a:r>
          </a:p>
          <a:p>
            <a:r>
              <a:rPr lang="en-US" sz="1800" dirty="0">
                <a:latin typeface="Dotum" panose="020B0600000101010101" pitchFamily="34" charset="-127"/>
                <a:ea typeface="Dotum" panose="020B0600000101010101" pitchFamily="34" charset="-127"/>
              </a:rPr>
              <a:t>Univariate Analysis and Bivariate Analysis: Determine which features will be useful</a:t>
            </a:r>
          </a:p>
          <a:p>
            <a:r>
              <a:rPr lang="en-US" sz="1800" u="sng" dirty="0">
                <a:latin typeface="Dotum" panose="020B0600000101010101" pitchFamily="34" charset="-127"/>
                <a:ea typeface="Dotum" panose="020B0600000101010101" pitchFamily="34" charset="-127"/>
              </a:rPr>
              <a:t>Standardization</a:t>
            </a:r>
            <a:r>
              <a:rPr lang="en-US" sz="1800" dirty="0">
                <a:latin typeface="Dotum" panose="020B0600000101010101" pitchFamily="34" charset="-127"/>
                <a:ea typeface="Dotum" panose="020B0600000101010101" pitchFamily="34" charset="-127"/>
              </a:rPr>
              <a:t>: Remove bias in different scales of variables, convert to a standard scale</a:t>
            </a:r>
            <a:endParaRPr lang="en-US" sz="1800" u="sng" dirty="0">
              <a:latin typeface="Dotum" panose="020B0600000101010101" pitchFamily="34" charset="-127"/>
              <a:ea typeface="Dotum" panose="020B0600000101010101" pitchFamily="34" charset="-127"/>
            </a:endParaRPr>
          </a:p>
          <a:p>
            <a:r>
              <a:rPr lang="en-US" sz="1800" u="sng" dirty="0">
                <a:latin typeface="Dotum" panose="020B0600000101010101" pitchFamily="34" charset="-127"/>
                <a:ea typeface="Dotum" panose="020B0600000101010101" pitchFamily="34" charset="-127"/>
              </a:rPr>
              <a:t>One-Hot Encoding</a:t>
            </a:r>
            <a:r>
              <a:rPr lang="en-US" sz="1800" dirty="0">
                <a:latin typeface="Dotum" panose="020B0600000101010101" pitchFamily="34" charset="-127"/>
                <a:ea typeface="Dotum" panose="020B0600000101010101" pitchFamily="34" charset="-127"/>
              </a:rPr>
              <a:t>: Represent a categorical variable as a vector of 0’s and 1’s</a:t>
            </a:r>
            <a:endParaRPr lang="en-US" sz="1800" u="sng" dirty="0">
              <a:latin typeface="Dotum" panose="020B0600000101010101" pitchFamily="34" charset="-127"/>
              <a:ea typeface="Dotum" panose="020B0600000101010101" pitchFamily="34" charset="-127"/>
            </a:endParaRPr>
          </a:p>
          <a:p>
            <a:pPr marL="0" indent="0">
              <a:buNone/>
            </a:pPr>
            <a:endParaRPr lang="en-US" sz="1800" dirty="0">
              <a:latin typeface="Dotum" panose="020B0600000101010101" pitchFamily="34" charset="-127"/>
              <a:ea typeface="Dotum" panose="020B0600000101010101" pitchFamily="34" charset="-127"/>
            </a:endParaRPr>
          </a:p>
          <a:p>
            <a:endParaRPr lang="en-US" sz="1800" dirty="0">
              <a:latin typeface="Dotum" panose="020B0600000101010101" pitchFamily="34" charset="-127"/>
              <a:ea typeface="Dotum" panose="020B0600000101010101" pitchFamily="34" charset="-127"/>
            </a:endParaRPr>
          </a:p>
          <a:p>
            <a:endParaRPr lang="en-US" sz="1800" dirty="0">
              <a:latin typeface="Dotum" panose="020B0600000101010101" pitchFamily="34" charset="-127"/>
              <a:ea typeface="Dotum" panose="020B0600000101010101" pitchFamily="34" charset="-127"/>
            </a:endParaRPr>
          </a:p>
          <a:p>
            <a:pPr marL="0" indent="0">
              <a:buNone/>
            </a:pP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Feature Extraction and Engineering</a:t>
            </a:r>
          </a:p>
        </p:txBody>
      </p:sp>
      <p:sp>
        <p:nvSpPr>
          <p:cNvPr id="9" name="Slide Number Placeholder 8"/>
          <p:cNvSpPr>
            <a:spLocks noGrp="1"/>
          </p:cNvSpPr>
          <p:nvPr>
            <p:ph type="sldNum" sz="quarter" idx="12"/>
          </p:nvPr>
        </p:nvSpPr>
        <p:spPr/>
        <p:txBody>
          <a:bodyPr/>
          <a:lstStyle/>
          <a:p>
            <a:fld id="{8E981E13-E869-9B48-B573-864811240C1F}" type="slidenum">
              <a:rPr lang="en-US" smtClean="0"/>
              <a:t>47</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D4B909B-C5C0-7E43-A09B-D7EAD5CA0017}"/>
              </a:ext>
            </a:extLst>
          </p:cNvPr>
          <p:cNvSpPr txBox="1"/>
          <p:nvPr/>
        </p:nvSpPr>
        <p:spPr>
          <a:xfrm>
            <a:off x="8326352" y="5018123"/>
            <a:ext cx="435312" cy="369332"/>
          </a:xfrm>
          <a:prstGeom prst="rect">
            <a:avLst/>
          </a:prstGeom>
          <a:noFill/>
        </p:spPr>
        <p:txBody>
          <a:bodyPr wrap="none" rtlCol="0">
            <a:spAutoFit/>
          </a:bodyPr>
          <a:lstStyle/>
          <a:p>
            <a:r>
              <a:rPr lang="en-US" dirty="0"/>
              <a:t>vs.</a:t>
            </a:r>
          </a:p>
        </p:txBody>
      </p:sp>
      <p:pic>
        <p:nvPicPr>
          <p:cNvPr id="7" name="Picture 6">
            <a:extLst>
              <a:ext uri="{FF2B5EF4-FFF2-40B4-BE49-F238E27FC236}">
                <a16:creationId xmlns:a16="http://schemas.microsoft.com/office/drawing/2014/main" id="{7817C8FB-7899-BA4B-AFA6-DB89E3607A39}"/>
              </a:ext>
            </a:extLst>
          </p:cNvPr>
          <p:cNvPicPr>
            <a:picLocks noChangeAspect="1"/>
          </p:cNvPicPr>
          <p:nvPr/>
        </p:nvPicPr>
        <p:blipFill>
          <a:blip r:embed="rId3"/>
          <a:stretch>
            <a:fillRect/>
          </a:stretch>
        </p:blipFill>
        <p:spPr>
          <a:xfrm>
            <a:off x="9073624" y="4239906"/>
            <a:ext cx="1526986" cy="2491733"/>
          </a:xfrm>
          <a:prstGeom prst="rect">
            <a:avLst/>
          </a:prstGeom>
        </p:spPr>
      </p:pic>
      <p:pic>
        <p:nvPicPr>
          <p:cNvPr id="10" name="Picture 9">
            <a:extLst>
              <a:ext uri="{FF2B5EF4-FFF2-40B4-BE49-F238E27FC236}">
                <a16:creationId xmlns:a16="http://schemas.microsoft.com/office/drawing/2014/main" id="{D34857F8-0017-C245-AFD1-401EBAA39420}"/>
              </a:ext>
            </a:extLst>
          </p:cNvPr>
          <p:cNvPicPr>
            <a:picLocks noChangeAspect="1"/>
          </p:cNvPicPr>
          <p:nvPr/>
        </p:nvPicPr>
        <p:blipFill>
          <a:blip r:embed="rId4"/>
          <a:stretch>
            <a:fillRect/>
          </a:stretch>
        </p:blipFill>
        <p:spPr>
          <a:xfrm>
            <a:off x="6376259" y="4239906"/>
            <a:ext cx="1638133" cy="2452465"/>
          </a:xfrm>
          <a:prstGeom prst="rect">
            <a:avLst/>
          </a:prstGeom>
        </p:spPr>
      </p:pic>
      <p:sp>
        <p:nvSpPr>
          <p:cNvPr id="11" name="TextBox 10">
            <a:extLst>
              <a:ext uri="{FF2B5EF4-FFF2-40B4-BE49-F238E27FC236}">
                <a16:creationId xmlns:a16="http://schemas.microsoft.com/office/drawing/2014/main" id="{42B69B00-508A-604B-B4D3-E450ACCF06FC}"/>
              </a:ext>
            </a:extLst>
          </p:cNvPr>
          <p:cNvSpPr txBox="1"/>
          <p:nvPr/>
        </p:nvSpPr>
        <p:spPr>
          <a:xfrm>
            <a:off x="1357026" y="3749564"/>
            <a:ext cx="4419600" cy="307777"/>
          </a:xfrm>
          <a:prstGeom prst="rect">
            <a:avLst/>
          </a:prstGeom>
          <a:noFill/>
        </p:spPr>
        <p:txBody>
          <a:bodyPr wrap="square" rtlCol="0">
            <a:spAutoFit/>
          </a:bodyPr>
          <a:lstStyle/>
          <a:p>
            <a:r>
              <a:rPr lang="en-US" sz="1400" u="sng" dirty="0"/>
              <a:t>Standardization Example</a:t>
            </a:r>
          </a:p>
        </p:txBody>
      </p:sp>
      <p:sp>
        <p:nvSpPr>
          <p:cNvPr id="14" name="TextBox 13">
            <a:extLst>
              <a:ext uri="{FF2B5EF4-FFF2-40B4-BE49-F238E27FC236}">
                <a16:creationId xmlns:a16="http://schemas.microsoft.com/office/drawing/2014/main" id="{B138F63E-8E9E-3742-A54D-876BE85D33FA}"/>
              </a:ext>
            </a:extLst>
          </p:cNvPr>
          <p:cNvSpPr txBox="1"/>
          <p:nvPr/>
        </p:nvSpPr>
        <p:spPr>
          <a:xfrm>
            <a:off x="7576649" y="3681140"/>
            <a:ext cx="4419600" cy="307777"/>
          </a:xfrm>
          <a:prstGeom prst="rect">
            <a:avLst/>
          </a:prstGeom>
          <a:noFill/>
        </p:spPr>
        <p:txBody>
          <a:bodyPr wrap="square" rtlCol="0">
            <a:spAutoFit/>
          </a:bodyPr>
          <a:lstStyle/>
          <a:p>
            <a:r>
              <a:rPr lang="en-US" sz="1400" u="sng" dirty="0"/>
              <a:t>One-Hot Encoding Example</a:t>
            </a:r>
          </a:p>
        </p:txBody>
      </p:sp>
      <p:pic>
        <p:nvPicPr>
          <p:cNvPr id="12" name="Picture 11">
            <a:extLst>
              <a:ext uri="{FF2B5EF4-FFF2-40B4-BE49-F238E27FC236}">
                <a16:creationId xmlns:a16="http://schemas.microsoft.com/office/drawing/2014/main" id="{8645BBDD-16E3-5B48-9284-842C56E42A23}"/>
              </a:ext>
            </a:extLst>
          </p:cNvPr>
          <p:cNvPicPr>
            <a:picLocks noChangeAspect="1"/>
          </p:cNvPicPr>
          <p:nvPr/>
        </p:nvPicPr>
        <p:blipFill>
          <a:blip r:embed="rId5"/>
          <a:stretch>
            <a:fillRect/>
          </a:stretch>
        </p:blipFill>
        <p:spPr>
          <a:xfrm>
            <a:off x="132693" y="4239906"/>
            <a:ext cx="1639525" cy="2454549"/>
          </a:xfrm>
          <a:prstGeom prst="rect">
            <a:avLst/>
          </a:prstGeom>
        </p:spPr>
      </p:pic>
      <p:pic>
        <p:nvPicPr>
          <p:cNvPr id="13" name="Picture 12">
            <a:extLst>
              <a:ext uri="{FF2B5EF4-FFF2-40B4-BE49-F238E27FC236}">
                <a16:creationId xmlns:a16="http://schemas.microsoft.com/office/drawing/2014/main" id="{ED23ABB0-7B49-9E40-B04D-EFDB51246631}"/>
              </a:ext>
            </a:extLst>
          </p:cNvPr>
          <p:cNvPicPr>
            <a:picLocks noChangeAspect="1"/>
          </p:cNvPicPr>
          <p:nvPr/>
        </p:nvPicPr>
        <p:blipFill>
          <a:blip r:embed="rId6"/>
          <a:stretch>
            <a:fillRect/>
          </a:stretch>
        </p:blipFill>
        <p:spPr>
          <a:xfrm>
            <a:off x="2831450" y="4500748"/>
            <a:ext cx="2830016" cy="1720597"/>
          </a:xfrm>
          <a:prstGeom prst="rect">
            <a:avLst/>
          </a:prstGeom>
        </p:spPr>
      </p:pic>
      <p:sp>
        <p:nvSpPr>
          <p:cNvPr id="17" name="TextBox 16">
            <a:extLst>
              <a:ext uri="{FF2B5EF4-FFF2-40B4-BE49-F238E27FC236}">
                <a16:creationId xmlns:a16="http://schemas.microsoft.com/office/drawing/2014/main" id="{37FB2B00-1D12-7C49-925C-1BC3D9B37AFD}"/>
              </a:ext>
            </a:extLst>
          </p:cNvPr>
          <p:cNvSpPr txBox="1"/>
          <p:nvPr/>
        </p:nvSpPr>
        <p:spPr>
          <a:xfrm>
            <a:off x="2084178" y="5031760"/>
            <a:ext cx="435312"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57140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48</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2835687009"/>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708989" y="5853685"/>
            <a:ext cx="700655"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191083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Pick the model that works best for your problem.</a:t>
            </a:r>
          </a:p>
          <a:p>
            <a:r>
              <a:rPr lang="en-US" sz="1800" dirty="0">
                <a:latin typeface="Dotum" panose="020B0600000101010101" pitchFamily="34" charset="-127"/>
                <a:ea typeface="Dotum" panose="020B0600000101010101" pitchFamily="34" charset="-127"/>
              </a:rPr>
              <a:t>So far, we have gone over:</a:t>
            </a:r>
          </a:p>
          <a:p>
            <a:endParaRPr lang="en-US" sz="1800"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Regression</a:t>
            </a:r>
            <a:r>
              <a:rPr lang="en-US" sz="1800" dirty="0">
                <a:latin typeface="Dotum" panose="020B0600000101010101" pitchFamily="34" charset="-127"/>
                <a:ea typeface="Dotum" panose="020B0600000101010101" pitchFamily="34" charset="-127"/>
              </a:rPr>
              <a:t>:</a:t>
            </a:r>
          </a:p>
          <a:p>
            <a:r>
              <a:rPr lang="en-US" sz="1800" dirty="0">
                <a:latin typeface="Dotum" panose="020B0600000101010101" pitchFamily="34" charset="-127"/>
                <a:ea typeface="Dotum" panose="020B0600000101010101" pitchFamily="34" charset="-127"/>
              </a:rPr>
              <a:t>Linear Regression         </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Model Selection</a:t>
            </a:r>
          </a:p>
        </p:txBody>
      </p:sp>
      <p:sp>
        <p:nvSpPr>
          <p:cNvPr id="9" name="Slide Number Placeholder 8"/>
          <p:cNvSpPr>
            <a:spLocks noGrp="1"/>
          </p:cNvSpPr>
          <p:nvPr>
            <p:ph type="sldNum" sz="quarter" idx="12"/>
          </p:nvPr>
        </p:nvSpPr>
        <p:spPr/>
        <p:txBody>
          <a:bodyPr/>
          <a:lstStyle/>
          <a:p>
            <a:fld id="{8E981E13-E869-9B48-B573-864811240C1F}" type="slidenum">
              <a:rPr lang="en-US" smtClean="0"/>
              <a:t>49</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582CF31-287A-D74F-9A62-4387718E1608}"/>
              </a:ext>
            </a:extLst>
          </p:cNvPr>
          <p:cNvSpPr txBox="1"/>
          <p:nvPr/>
        </p:nvSpPr>
        <p:spPr>
          <a:xfrm>
            <a:off x="4410733" y="2835353"/>
            <a:ext cx="4788977" cy="1200329"/>
          </a:xfrm>
          <a:prstGeom prst="rect">
            <a:avLst/>
          </a:prstGeom>
          <a:noFill/>
        </p:spPr>
        <p:txBody>
          <a:bodyPr wrap="square" rtlCol="0">
            <a:spAutoFit/>
          </a:bodyPr>
          <a:lstStyle/>
          <a:p>
            <a:r>
              <a:rPr lang="en-US" u="sng" dirty="0">
                <a:latin typeface="Dotum" panose="020B0600000101010101" pitchFamily="34" charset="-127"/>
                <a:ea typeface="Dotum" panose="020B0600000101010101" pitchFamily="34" charset="-127"/>
              </a:rPr>
              <a:t>Classification</a:t>
            </a:r>
            <a:r>
              <a:rPr lang="en-US" dirty="0">
                <a:latin typeface="Dotum" panose="020B0600000101010101" pitchFamily="34" charset="-127"/>
                <a:ea typeface="Dotum" panose="020B0600000101010101" pitchFamily="34" charset="-127"/>
              </a:rPr>
              <a:t>:</a:t>
            </a:r>
          </a:p>
          <a:p>
            <a:pPr marL="285750" indent="-285750">
              <a:buFont typeface="Arial" panose="020B0604020202020204" pitchFamily="34" charset="0"/>
              <a:buChar char="•"/>
            </a:pPr>
            <a:r>
              <a:rPr lang="en-US" dirty="0">
                <a:latin typeface="Dotum" panose="020B0600000101010101" pitchFamily="34" charset="-127"/>
                <a:ea typeface="Dotum" panose="020B0600000101010101" pitchFamily="34" charset="-127"/>
              </a:rPr>
              <a:t>k Nearest Neighbors</a:t>
            </a:r>
          </a:p>
          <a:p>
            <a:pPr marL="285750" indent="-285750">
              <a:buFont typeface="Arial" panose="020B0604020202020204" pitchFamily="34" charset="0"/>
              <a:buChar char="•"/>
            </a:pPr>
            <a:r>
              <a:rPr lang="en-US" dirty="0">
                <a:latin typeface="Dotum" panose="020B0600000101010101" pitchFamily="34" charset="-127"/>
                <a:ea typeface="Dotum" panose="020B0600000101010101" pitchFamily="34" charset="-127"/>
              </a:rPr>
              <a:t>Logistic Regression</a:t>
            </a:r>
          </a:p>
          <a:p>
            <a:pPr marL="285750" indent="-285750">
              <a:buFont typeface="Arial" panose="020B0604020202020204" pitchFamily="34" charset="0"/>
              <a:buChar char="•"/>
            </a:pPr>
            <a:r>
              <a:rPr lang="en-US" dirty="0">
                <a:latin typeface="Dotum" panose="020B0600000101010101" pitchFamily="34" charset="-127"/>
                <a:ea typeface="Dotum" panose="020B0600000101010101" pitchFamily="34" charset="-127"/>
              </a:rPr>
              <a:t>SVM</a:t>
            </a:r>
          </a:p>
        </p:txBody>
      </p:sp>
      <p:sp>
        <p:nvSpPr>
          <p:cNvPr id="6" name="TextBox 5">
            <a:extLst>
              <a:ext uri="{FF2B5EF4-FFF2-40B4-BE49-F238E27FC236}">
                <a16:creationId xmlns:a16="http://schemas.microsoft.com/office/drawing/2014/main" id="{1EF03B7D-6900-034F-A1FA-FC0E96C23F5D}"/>
              </a:ext>
            </a:extLst>
          </p:cNvPr>
          <p:cNvSpPr txBox="1"/>
          <p:nvPr/>
        </p:nvSpPr>
        <p:spPr>
          <a:xfrm>
            <a:off x="421332" y="4598869"/>
            <a:ext cx="11165422" cy="2031325"/>
          </a:xfrm>
          <a:prstGeom prst="rect">
            <a:avLst/>
          </a:prstGeom>
          <a:noFill/>
        </p:spPr>
        <p:txBody>
          <a:bodyPr wrap="square" rtlCol="0">
            <a:spAutoFit/>
          </a:bodyPr>
          <a:lstStyle/>
          <a:p>
            <a:r>
              <a:rPr lang="en-US" dirty="0"/>
              <a:t>Refer to </a:t>
            </a:r>
            <a:r>
              <a:rPr lang="en-US" dirty="0" err="1"/>
              <a:t>sklearn</a:t>
            </a:r>
            <a:r>
              <a:rPr lang="en-US" dirty="0"/>
              <a:t> documentation for more models. </a:t>
            </a:r>
          </a:p>
          <a:p>
            <a:endParaRPr lang="en-US" dirty="0"/>
          </a:p>
          <a:p>
            <a:r>
              <a:rPr lang="en-US" dirty="0"/>
              <a:t>Common </a:t>
            </a:r>
            <a:r>
              <a:rPr lang="en-US" dirty="0" err="1"/>
              <a:t>sklearn</a:t>
            </a:r>
            <a:r>
              <a:rPr lang="en-US" dirty="0"/>
              <a:t> functions in each Model:</a:t>
            </a:r>
          </a:p>
          <a:p>
            <a:endParaRPr lang="en-US" dirty="0"/>
          </a:p>
          <a:p>
            <a:r>
              <a:rPr lang="en-US" dirty="0" err="1"/>
              <a:t>model.fit</a:t>
            </a:r>
            <a:r>
              <a:rPr lang="en-US" dirty="0"/>
              <a:t>(</a:t>
            </a:r>
            <a:r>
              <a:rPr lang="en-US" dirty="0" err="1"/>
              <a:t>X_train</a:t>
            </a:r>
            <a:r>
              <a:rPr lang="en-US" dirty="0"/>
              <a:t>, </a:t>
            </a:r>
            <a:r>
              <a:rPr lang="en-US" dirty="0" err="1"/>
              <a:t>y_train</a:t>
            </a:r>
            <a:r>
              <a:rPr lang="en-US" dirty="0"/>
              <a:t>)  -- Generates the weights and biases for your model given your training data.</a:t>
            </a:r>
          </a:p>
          <a:p>
            <a:r>
              <a:rPr lang="en-US" dirty="0" err="1"/>
              <a:t>model.predict</a:t>
            </a:r>
            <a:r>
              <a:rPr lang="en-US" dirty="0"/>
              <a:t>(</a:t>
            </a:r>
            <a:r>
              <a:rPr lang="en-US" dirty="0" err="1"/>
              <a:t>X_test</a:t>
            </a:r>
            <a:r>
              <a:rPr lang="en-US" dirty="0"/>
              <a:t>) – Generates predictions for y given an input matrix X.</a:t>
            </a:r>
          </a:p>
          <a:p>
            <a:r>
              <a:rPr lang="en-US" dirty="0" err="1"/>
              <a:t>model.score</a:t>
            </a:r>
            <a:r>
              <a:rPr lang="en-US" dirty="0"/>
              <a:t>(</a:t>
            </a:r>
            <a:r>
              <a:rPr lang="en-US" dirty="0" err="1"/>
              <a:t>X_test</a:t>
            </a:r>
            <a:r>
              <a:rPr lang="en-US" dirty="0"/>
              <a:t>, </a:t>
            </a:r>
            <a:r>
              <a:rPr lang="en-US" dirty="0" err="1"/>
              <a:t>y_test</a:t>
            </a:r>
            <a:r>
              <a:rPr lang="en-US" dirty="0"/>
              <a:t>) – Produces accuracy metric for model on a given X and y.</a:t>
            </a:r>
          </a:p>
        </p:txBody>
      </p:sp>
    </p:spTree>
    <p:extLst>
      <p:ext uri="{BB962C8B-B14F-4D97-AF65-F5344CB8AC3E}">
        <p14:creationId xmlns:p14="http://schemas.microsoft.com/office/powerpoint/2010/main" val="162080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red traffic light&#10;&#10;Description automatically generated">
            <a:extLst>
              <a:ext uri="{FF2B5EF4-FFF2-40B4-BE49-F238E27FC236}">
                <a16:creationId xmlns:a16="http://schemas.microsoft.com/office/drawing/2014/main" id="{ED14707D-2BBC-3941-AA80-CA9D5F63D9DA}"/>
              </a:ext>
            </a:extLst>
          </p:cNvPr>
          <p:cNvPicPr>
            <a:picLocks noGrp="1" noChangeAspect="1"/>
          </p:cNvPicPr>
          <p:nvPr>
            <p:ph idx="1"/>
          </p:nvPr>
        </p:nvPicPr>
        <p:blipFill>
          <a:blip r:embed="rId3"/>
          <a:stretch>
            <a:fillRect/>
          </a:stretch>
        </p:blipFill>
        <p:spPr>
          <a:xfrm>
            <a:off x="2198008" y="2835369"/>
            <a:ext cx="5281473" cy="3520983"/>
          </a:xfrm>
        </p:spPr>
      </p:pic>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Example: Object Recognition</a:t>
            </a:r>
          </a:p>
        </p:txBody>
      </p:sp>
      <p:sp>
        <p:nvSpPr>
          <p:cNvPr id="9" name="Slide Number Placeholder 8"/>
          <p:cNvSpPr>
            <a:spLocks noGrp="1"/>
          </p:cNvSpPr>
          <p:nvPr>
            <p:ph type="sldNum" sz="quarter" idx="12"/>
          </p:nvPr>
        </p:nvSpPr>
        <p:spPr/>
        <p:txBody>
          <a:bodyPr/>
          <a:lstStyle/>
          <a:p>
            <a:fld id="{8E981E13-E869-9B48-B573-864811240C1F}" type="slidenum">
              <a:rPr lang="en-US" smtClean="0"/>
              <a:t>5</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1D26962-ED43-F64B-8470-04442CFE4A8B}"/>
              </a:ext>
            </a:extLst>
          </p:cNvPr>
          <p:cNvSpPr txBox="1"/>
          <p:nvPr/>
        </p:nvSpPr>
        <p:spPr>
          <a:xfrm>
            <a:off x="3873511" y="2138521"/>
            <a:ext cx="1930465" cy="492443"/>
          </a:xfrm>
          <a:prstGeom prst="rect">
            <a:avLst/>
          </a:prstGeom>
          <a:noFill/>
        </p:spPr>
        <p:txBody>
          <a:bodyPr wrap="none" rtlCol="0">
            <a:spAutoFit/>
          </a:bodyPr>
          <a:lstStyle/>
          <a:p>
            <a:r>
              <a:rPr lang="en-US" sz="2600" dirty="0"/>
              <a:t>What is this?</a:t>
            </a:r>
          </a:p>
        </p:txBody>
      </p:sp>
      <p:sp>
        <p:nvSpPr>
          <p:cNvPr id="10" name="TextBox 9">
            <a:extLst>
              <a:ext uri="{FF2B5EF4-FFF2-40B4-BE49-F238E27FC236}">
                <a16:creationId xmlns:a16="http://schemas.microsoft.com/office/drawing/2014/main" id="{213C2600-54E7-284C-A309-F70AB2F2A241}"/>
              </a:ext>
            </a:extLst>
          </p:cNvPr>
          <p:cNvSpPr txBox="1"/>
          <p:nvPr/>
        </p:nvSpPr>
        <p:spPr>
          <a:xfrm>
            <a:off x="8243160" y="2886595"/>
            <a:ext cx="1694375" cy="369332"/>
          </a:xfrm>
          <a:prstGeom prst="rect">
            <a:avLst/>
          </a:prstGeom>
          <a:noFill/>
        </p:spPr>
        <p:txBody>
          <a:bodyPr wrap="none" rtlCol="0">
            <a:spAutoFit/>
          </a:bodyPr>
          <a:lstStyle/>
          <a:p>
            <a:r>
              <a:rPr lang="en-US" b="1" dirty="0"/>
              <a:t>Input</a:t>
            </a:r>
            <a:r>
              <a:rPr lang="en-US" dirty="0"/>
              <a:t>: An Image</a:t>
            </a:r>
            <a:endParaRPr lang="en-US" b="1" dirty="0"/>
          </a:p>
        </p:txBody>
      </p:sp>
      <p:sp>
        <p:nvSpPr>
          <p:cNvPr id="11" name="TextBox 10">
            <a:extLst>
              <a:ext uri="{FF2B5EF4-FFF2-40B4-BE49-F238E27FC236}">
                <a16:creationId xmlns:a16="http://schemas.microsoft.com/office/drawing/2014/main" id="{4EB4D097-637E-1D4B-9343-123E03F4E971}"/>
              </a:ext>
            </a:extLst>
          </p:cNvPr>
          <p:cNvSpPr txBox="1"/>
          <p:nvPr/>
        </p:nvSpPr>
        <p:spPr>
          <a:xfrm>
            <a:off x="8239415" y="4476101"/>
            <a:ext cx="3697551" cy="369332"/>
          </a:xfrm>
          <a:prstGeom prst="rect">
            <a:avLst/>
          </a:prstGeom>
          <a:noFill/>
        </p:spPr>
        <p:txBody>
          <a:bodyPr wrap="none" rtlCol="0">
            <a:spAutoFit/>
          </a:bodyPr>
          <a:lstStyle/>
          <a:p>
            <a:r>
              <a:rPr lang="en-US" b="1" dirty="0"/>
              <a:t>Output</a:t>
            </a:r>
            <a:r>
              <a:rPr lang="en-US" dirty="0"/>
              <a:t>: A classification: ‘Traffic Light’</a:t>
            </a:r>
            <a:endParaRPr lang="en-US" b="1" dirty="0"/>
          </a:p>
        </p:txBody>
      </p:sp>
      <p:sp>
        <p:nvSpPr>
          <p:cNvPr id="12" name="Rectangle 11">
            <a:extLst>
              <a:ext uri="{FF2B5EF4-FFF2-40B4-BE49-F238E27FC236}">
                <a16:creationId xmlns:a16="http://schemas.microsoft.com/office/drawing/2014/main" id="{2D5979EB-82EA-0142-9A25-6DFC429A85C7}"/>
              </a:ext>
            </a:extLst>
          </p:cNvPr>
          <p:cNvSpPr/>
          <p:nvPr/>
        </p:nvSpPr>
        <p:spPr>
          <a:xfrm>
            <a:off x="7847482" y="3709819"/>
            <a:ext cx="5611039" cy="646331"/>
          </a:xfrm>
          <a:prstGeom prst="rect">
            <a:avLst/>
          </a:prstGeom>
        </p:spPr>
        <p:txBody>
          <a:bodyPr wrap="square">
            <a:spAutoFit/>
          </a:bodyPr>
          <a:lstStyle/>
          <a:p>
            <a:pPr lvl="1"/>
            <a:r>
              <a:rPr lang="en-US" dirty="0"/>
              <a:t>𝑓 ∶ X → Y</a:t>
            </a:r>
            <a:endParaRPr lang="en-US" dirty="0">
              <a:latin typeface="Dotum" panose="020B0600000101010101" pitchFamily="34" charset="-127"/>
              <a:ea typeface="Dotum" panose="020B0600000101010101" pitchFamily="34" charset="-127"/>
            </a:endParaRPr>
          </a:p>
          <a:p>
            <a:endParaRPr lang="en-US" dirty="0">
              <a:latin typeface="Dotum" panose="020B0600000101010101" pitchFamily="34" charset="-127"/>
              <a:ea typeface="Dotum" panose="020B0600000101010101" pitchFamily="34" charset="-127"/>
            </a:endParaRPr>
          </a:p>
        </p:txBody>
      </p:sp>
    </p:spTree>
    <p:extLst>
      <p:ext uri="{BB962C8B-B14F-4D97-AF65-F5344CB8AC3E}">
        <p14:creationId xmlns:p14="http://schemas.microsoft.com/office/powerpoint/2010/main" val="401533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6336507" y="2789303"/>
            <a:ext cx="4432517" cy="2974302"/>
          </a:xfrm>
        </p:spPr>
        <p:txBody>
          <a:bodyPr>
            <a:noAutofit/>
          </a:bodyPr>
          <a:lstStyle/>
          <a:p>
            <a:pPr marL="0" indent="0">
              <a:buNone/>
            </a:pPr>
            <a:r>
              <a:rPr lang="en-US" sz="1800" u="sng" dirty="0">
                <a:latin typeface="Dotum" panose="020B0600000101010101" pitchFamily="34" charset="-127"/>
                <a:ea typeface="Dotum" panose="020B0600000101010101" pitchFamily="34" charset="-127"/>
              </a:rPr>
              <a:t>Regression Accuracy Metrics</a:t>
            </a:r>
          </a:p>
          <a:p>
            <a:r>
              <a:rPr lang="en-US" sz="1800" dirty="0">
                <a:latin typeface="Dotum" panose="020B0600000101010101" pitchFamily="34" charset="-127"/>
                <a:ea typeface="Dotum" panose="020B0600000101010101" pitchFamily="34" charset="-127"/>
              </a:rPr>
              <a:t>R2_score: Measure of how linearly correlated your prediction is to your actual output.</a:t>
            </a:r>
          </a:p>
          <a:p>
            <a:r>
              <a:rPr lang="en-US" sz="1800" dirty="0">
                <a:latin typeface="Dotum" panose="020B0600000101010101" pitchFamily="34" charset="-127"/>
                <a:ea typeface="Dotum" panose="020B0600000101010101" pitchFamily="34" charset="-127"/>
              </a:rPr>
              <a:t>MSE: On average, the square of how far your predictions varied from the actual output.</a:t>
            </a:r>
          </a:p>
          <a:p>
            <a:pPr marL="0" indent="0">
              <a:buNone/>
            </a:pPr>
            <a:r>
              <a:rPr lang="en-US" sz="1800" dirty="0">
                <a:latin typeface="Dotum" panose="020B0600000101010101" pitchFamily="34" charset="-127"/>
                <a:ea typeface="Dotum" panose="020B0600000101010101" pitchFamily="34" charset="-127"/>
              </a:rPr>
              <a:t>   Example: MSE of 9 – average   	deviation of 3 from the actual 	output.</a:t>
            </a:r>
          </a:p>
          <a:p>
            <a:pPr marL="0" indent="0">
              <a:buNone/>
            </a:pP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Model Performance</a:t>
            </a:r>
          </a:p>
        </p:txBody>
      </p:sp>
      <p:sp>
        <p:nvSpPr>
          <p:cNvPr id="9" name="Slide Number Placeholder 8"/>
          <p:cNvSpPr>
            <a:spLocks noGrp="1"/>
          </p:cNvSpPr>
          <p:nvPr>
            <p:ph type="sldNum" sz="quarter" idx="12"/>
          </p:nvPr>
        </p:nvSpPr>
        <p:spPr>
          <a:xfrm>
            <a:off x="8552766" y="5489760"/>
            <a:ext cx="2743200" cy="365125"/>
          </a:xfrm>
        </p:spPr>
        <p:txBody>
          <a:bodyPr/>
          <a:lstStyle/>
          <a:p>
            <a:fld id="{8E981E13-E869-9B48-B573-864811240C1F}" type="slidenum">
              <a:rPr lang="en-US" smtClean="0"/>
              <a:t>50</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a:extLst>
              <a:ext uri="{FF2B5EF4-FFF2-40B4-BE49-F238E27FC236}">
                <a16:creationId xmlns:a16="http://schemas.microsoft.com/office/drawing/2014/main" id="{6BAF80D0-751B-5C45-AA56-5399043A08B6}"/>
              </a:ext>
            </a:extLst>
          </p:cNvPr>
          <p:cNvSpPr txBox="1">
            <a:spLocks/>
          </p:cNvSpPr>
          <p:nvPr/>
        </p:nvSpPr>
        <p:spPr>
          <a:xfrm>
            <a:off x="195751" y="2789303"/>
            <a:ext cx="6474721" cy="2974302"/>
          </a:xfrm>
          <a:prstGeom prst="rect">
            <a:avLst/>
          </a:prstGeom>
        </p:spPr>
        <p:txBody>
          <a:bodyPr vert="horz" lIns="91440" tIns="45720" rIns="91440" bIns="45720" rtlCol="0">
            <a:noAutofit/>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800" u="sng" dirty="0">
                <a:latin typeface="Dotum" panose="020B0600000101010101" pitchFamily="34" charset="-127"/>
                <a:ea typeface="Dotum" panose="020B0600000101010101" pitchFamily="34" charset="-127"/>
              </a:rPr>
              <a:t>Classification Accuracy Metrics</a:t>
            </a:r>
          </a:p>
          <a:p>
            <a:r>
              <a:rPr lang="en-US" sz="1800" dirty="0">
                <a:latin typeface="Dotum" panose="020B0600000101010101" pitchFamily="34" charset="-127"/>
                <a:ea typeface="Dotum" panose="020B0600000101010101" pitchFamily="34" charset="-127"/>
              </a:rPr>
              <a:t>Percent Correct</a:t>
            </a:r>
          </a:p>
          <a:p>
            <a:r>
              <a:rPr lang="en-US" sz="1800" dirty="0">
                <a:latin typeface="Dotum" panose="020B0600000101010101" pitchFamily="34" charset="-127"/>
                <a:ea typeface="Dotum" panose="020B0600000101010101" pitchFamily="34" charset="-127"/>
              </a:rPr>
              <a:t>Type I error rate</a:t>
            </a:r>
          </a:p>
          <a:p>
            <a:r>
              <a:rPr lang="en-US" sz="1800" dirty="0">
                <a:latin typeface="Dotum" panose="020B0600000101010101" pitchFamily="34" charset="-127"/>
                <a:ea typeface="Dotum" panose="020B0600000101010101" pitchFamily="34" charset="-127"/>
              </a:rPr>
              <a:t>Type II error rate</a:t>
            </a:r>
          </a:p>
          <a:p>
            <a:r>
              <a:rPr lang="en-US" sz="1800" dirty="0">
                <a:latin typeface="Dotum" panose="020B0600000101010101" pitchFamily="34" charset="-127"/>
                <a:ea typeface="Dotum" panose="020B0600000101010101" pitchFamily="34" charset="-127"/>
              </a:rPr>
              <a:t>Balanced Error Rate: ½ (Type I errors+ Type II errors)</a:t>
            </a:r>
          </a:p>
          <a:p>
            <a:pPr marL="0" indent="0">
              <a:buFont typeface="Arial"/>
              <a:buNone/>
            </a:pPr>
            <a:endParaRPr lang="en-US" sz="1800" dirty="0">
              <a:latin typeface="Dotum" panose="020B0600000101010101" pitchFamily="34" charset="-127"/>
              <a:ea typeface="Dotum" panose="020B0600000101010101" pitchFamily="34" charset="-127"/>
            </a:endParaRPr>
          </a:p>
        </p:txBody>
      </p:sp>
      <p:pic>
        <p:nvPicPr>
          <p:cNvPr id="3" name="Picture 2">
            <a:extLst>
              <a:ext uri="{FF2B5EF4-FFF2-40B4-BE49-F238E27FC236}">
                <a16:creationId xmlns:a16="http://schemas.microsoft.com/office/drawing/2014/main" id="{5E3F289F-1916-B449-9F57-5E99B5DFF691}"/>
              </a:ext>
            </a:extLst>
          </p:cNvPr>
          <p:cNvPicPr>
            <a:picLocks noChangeAspect="1"/>
          </p:cNvPicPr>
          <p:nvPr/>
        </p:nvPicPr>
        <p:blipFill>
          <a:blip r:embed="rId3"/>
          <a:stretch>
            <a:fillRect/>
          </a:stretch>
        </p:blipFill>
        <p:spPr>
          <a:xfrm>
            <a:off x="2045906" y="4912969"/>
            <a:ext cx="3958878" cy="1883831"/>
          </a:xfrm>
          <a:prstGeom prst="rect">
            <a:avLst/>
          </a:prstGeom>
        </p:spPr>
      </p:pic>
      <p:sp>
        <p:nvSpPr>
          <p:cNvPr id="13" name="TextBox 12">
            <a:extLst>
              <a:ext uri="{FF2B5EF4-FFF2-40B4-BE49-F238E27FC236}">
                <a16:creationId xmlns:a16="http://schemas.microsoft.com/office/drawing/2014/main" id="{83DB6067-38A9-F649-AE6C-0FDF3564FA7F}"/>
              </a:ext>
            </a:extLst>
          </p:cNvPr>
          <p:cNvSpPr txBox="1"/>
          <p:nvPr/>
        </p:nvSpPr>
        <p:spPr>
          <a:xfrm>
            <a:off x="421332" y="1826355"/>
            <a:ext cx="5583452" cy="369332"/>
          </a:xfrm>
          <a:prstGeom prst="rect">
            <a:avLst/>
          </a:prstGeom>
          <a:noFill/>
        </p:spPr>
        <p:txBody>
          <a:bodyPr wrap="none" rtlCol="0">
            <a:spAutoFit/>
          </a:bodyPr>
          <a:lstStyle/>
          <a:p>
            <a:r>
              <a:rPr lang="en-US" dirty="0"/>
              <a:t>Once we select a model, we want to test its performance.</a:t>
            </a:r>
          </a:p>
        </p:txBody>
      </p:sp>
    </p:spTree>
    <p:extLst>
      <p:ext uri="{BB962C8B-B14F-4D97-AF65-F5344CB8AC3E}">
        <p14:creationId xmlns:p14="http://schemas.microsoft.com/office/powerpoint/2010/main" val="201257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u="sng" dirty="0">
                <a:latin typeface="Dotum" panose="020B0600000101010101" pitchFamily="34" charset="-127"/>
                <a:ea typeface="Dotum" panose="020B0600000101010101" pitchFamily="34" charset="-127"/>
              </a:rPr>
              <a:t>Hyperparameter</a:t>
            </a:r>
            <a:r>
              <a:rPr lang="en-US" sz="1800" dirty="0">
                <a:latin typeface="Dotum" panose="020B0600000101010101" pitchFamily="34" charset="-127"/>
                <a:ea typeface="Dotum" panose="020B0600000101010101" pitchFamily="34" charset="-127"/>
              </a:rPr>
              <a:t>: A variable set by the user that adjusts some aspect of the Machine Learning Model.</a:t>
            </a:r>
          </a:p>
          <a:p>
            <a:endParaRPr lang="en-US" sz="1800" dirty="0">
              <a:latin typeface="Dotum" panose="020B0600000101010101" pitchFamily="34" charset="-127"/>
              <a:ea typeface="Dotum" panose="020B0600000101010101" pitchFamily="34" charset="-127"/>
            </a:endParaRPr>
          </a:p>
          <a:p>
            <a:r>
              <a:rPr lang="en-US" sz="1800" dirty="0">
                <a:latin typeface="Dotum" panose="020B0600000101010101" pitchFamily="34" charset="-127"/>
                <a:ea typeface="Dotum" panose="020B0600000101010101" pitchFamily="34" charset="-127"/>
              </a:rPr>
              <a:t>Use a for loop to loop through different hyperparameters and see which one gives the best performance.</a:t>
            </a:r>
          </a:p>
          <a:p>
            <a:endParaRPr lang="en-US" sz="1800" u="sng" dirty="0">
              <a:latin typeface="Dotum" panose="020B0600000101010101" pitchFamily="34" charset="-127"/>
              <a:ea typeface="Dotum" panose="020B0600000101010101" pitchFamily="34" charset="-127"/>
            </a:endParaRPr>
          </a:p>
          <a:p>
            <a:endParaRPr lang="en-US" sz="1800" u="sng" dirty="0">
              <a:latin typeface="Dotum" panose="020B0600000101010101" pitchFamily="34" charset="-127"/>
              <a:ea typeface="Dotum" panose="020B0600000101010101" pitchFamily="34" charset="-127"/>
            </a:endParaRPr>
          </a:p>
          <a:p>
            <a:r>
              <a:rPr lang="en-US" sz="1800" u="sng" dirty="0">
                <a:latin typeface="Dotum" panose="020B0600000101010101" pitchFamily="34" charset="-127"/>
                <a:ea typeface="Dotum" panose="020B0600000101010101" pitchFamily="34" charset="-127"/>
              </a:rPr>
              <a:t>Examples</a:t>
            </a:r>
            <a:r>
              <a:rPr lang="en-US" sz="1800" dirty="0">
                <a:latin typeface="Dotum" panose="020B0600000101010101" pitchFamily="34" charset="-127"/>
                <a:ea typeface="Dotum" panose="020B0600000101010101" pitchFamily="34" charset="-127"/>
              </a:rPr>
              <a:t>:</a:t>
            </a:r>
          </a:p>
          <a:p>
            <a:r>
              <a:rPr lang="en-US" sz="1800" dirty="0">
                <a:latin typeface="Dotum" panose="020B0600000101010101" pitchFamily="34" charset="-127"/>
                <a:ea typeface="Dotum" panose="020B0600000101010101" pitchFamily="34" charset="-127"/>
              </a:rPr>
              <a:t>k in K-Nearest Neighbor</a:t>
            </a:r>
          </a:p>
          <a:p>
            <a:r>
              <a:rPr lang="en-US" sz="1800" dirty="0" err="1">
                <a:latin typeface="Dotum" panose="020B0600000101010101" pitchFamily="34" charset="-127"/>
                <a:ea typeface="Dotum" panose="020B0600000101010101" pitchFamily="34" charset="-127"/>
              </a:rPr>
              <a:t>n_components</a:t>
            </a:r>
            <a:r>
              <a:rPr lang="en-US" sz="1800" dirty="0">
                <a:latin typeface="Dotum" panose="020B0600000101010101" pitchFamily="34" charset="-127"/>
                <a:ea typeface="Dotum" panose="020B0600000101010101" pitchFamily="34" charset="-127"/>
              </a:rPr>
              <a:t> in PCA</a:t>
            </a:r>
          </a:p>
          <a:p>
            <a:r>
              <a:rPr lang="en-US" sz="1800" dirty="0">
                <a:latin typeface="Dotum" panose="020B0600000101010101" pitchFamily="34" charset="-127"/>
                <a:ea typeface="Dotum" panose="020B0600000101010101" pitchFamily="34" charset="-127"/>
              </a:rPr>
              <a:t>Loss function</a:t>
            </a:r>
          </a:p>
          <a:p>
            <a:pPr marL="0" indent="0">
              <a:buNone/>
            </a:pP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Hyperparameter Tuning</a:t>
            </a:r>
          </a:p>
        </p:txBody>
      </p:sp>
      <p:sp>
        <p:nvSpPr>
          <p:cNvPr id="9" name="Slide Number Placeholder 8"/>
          <p:cNvSpPr>
            <a:spLocks noGrp="1"/>
          </p:cNvSpPr>
          <p:nvPr>
            <p:ph type="sldNum" sz="quarter" idx="12"/>
          </p:nvPr>
        </p:nvSpPr>
        <p:spPr/>
        <p:txBody>
          <a:bodyPr/>
          <a:lstStyle/>
          <a:p>
            <a:fld id="{8E981E13-E869-9B48-B573-864811240C1F}" type="slidenum">
              <a:rPr lang="en-US" smtClean="0"/>
              <a:t>51</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E7EE453-02DC-0544-8E76-DB5DABBB8AE4}"/>
              </a:ext>
            </a:extLst>
          </p:cNvPr>
          <p:cNvPicPr>
            <a:picLocks noChangeAspect="1"/>
          </p:cNvPicPr>
          <p:nvPr/>
        </p:nvPicPr>
        <p:blipFill>
          <a:blip r:embed="rId3"/>
          <a:stretch>
            <a:fillRect/>
          </a:stretch>
        </p:blipFill>
        <p:spPr>
          <a:xfrm>
            <a:off x="6574014" y="3399011"/>
            <a:ext cx="4073171" cy="3139901"/>
          </a:xfrm>
          <a:prstGeom prst="rect">
            <a:avLst/>
          </a:prstGeom>
        </p:spPr>
      </p:pic>
      <p:sp>
        <p:nvSpPr>
          <p:cNvPr id="6" name="TextBox 5">
            <a:extLst>
              <a:ext uri="{FF2B5EF4-FFF2-40B4-BE49-F238E27FC236}">
                <a16:creationId xmlns:a16="http://schemas.microsoft.com/office/drawing/2014/main" id="{A1CBC2EE-AA47-4348-8C7C-EA0EBEDFDC84}"/>
              </a:ext>
            </a:extLst>
          </p:cNvPr>
          <p:cNvSpPr txBox="1"/>
          <p:nvPr/>
        </p:nvSpPr>
        <p:spPr>
          <a:xfrm>
            <a:off x="6122615" y="3090446"/>
            <a:ext cx="5448300" cy="338554"/>
          </a:xfrm>
          <a:prstGeom prst="rect">
            <a:avLst/>
          </a:prstGeom>
          <a:noFill/>
        </p:spPr>
        <p:txBody>
          <a:bodyPr wrap="square" rtlCol="0">
            <a:spAutoFit/>
          </a:bodyPr>
          <a:lstStyle/>
          <a:p>
            <a:r>
              <a:rPr lang="en-US" sz="1600" u="sng" dirty="0"/>
              <a:t>Hyperparameter Tuning on KNN with PCA (MNIST)</a:t>
            </a:r>
          </a:p>
        </p:txBody>
      </p:sp>
      <p:sp>
        <p:nvSpPr>
          <p:cNvPr id="7" name="TextBox 6">
            <a:extLst>
              <a:ext uri="{FF2B5EF4-FFF2-40B4-BE49-F238E27FC236}">
                <a16:creationId xmlns:a16="http://schemas.microsoft.com/office/drawing/2014/main" id="{2C73AA1B-F195-C944-AFCD-9AE7D8BCEC71}"/>
              </a:ext>
            </a:extLst>
          </p:cNvPr>
          <p:cNvSpPr txBox="1"/>
          <p:nvPr/>
        </p:nvSpPr>
        <p:spPr>
          <a:xfrm>
            <a:off x="6709277" y="6613011"/>
            <a:ext cx="3802644" cy="246221"/>
          </a:xfrm>
          <a:prstGeom prst="rect">
            <a:avLst/>
          </a:prstGeom>
          <a:noFill/>
        </p:spPr>
        <p:txBody>
          <a:bodyPr wrap="none" rtlCol="0">
            <a:spAutoFit/>
          </a:bodyPr>
          <a:lstStyle/>
          <a:p>
            <a:r>
              <a:rPr lang="en-US" sz="1000" dirty="0"/>
              <a:t>Source: </a:t>
            </a:r>
            <a:r>
              <a:rPr lang="en-US" sz="1000" dirty="0">
                <a:hlinkClick r:id="rId4"/>
              </a:rPr>
              <a:t>https://www.kaggle.com/gregnetols/mnist-with-pca-and-knn</a:t>
            </a:r>
            <a:endParaRPr lang="en-US" sz="1000" dirty="0"/>
          </a:p>
        </p:txBody>
      </p:sp>
    </p:spTree>
    <p:extLst>
      <p:ext uri="{BB962C8B-B14F-4D97-AF65-F5344CB8AC3E}">
        <p14:creationId xmlns:p14="http://schemas.microsoft.com/office/powerpoint/2010/main" val="421711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marL="0" indent="0">
              <a:buNone/>
            </a:pPr>
            <a:endParaRPr lang="en-US" sz="1800" dirty="0">
              <a:hlinkClick r:id="rId3"/>
            </a:endParaRPr>
          </a:p>
          <a:p>
            <a:pPr marL="0" indent="0">
              <a:buNone/>
            </a:pPr>
            <a:endParaRPr lang="en-US" sz="1800" dirty="0">
              <a:hlinkClick r:id="rId3"/>
            </a:endParaRPr>
          </a:p>
          <a:p>
            <a:pPr marL="0" indent="0">
              <a:buNone/>
            </a:pPr>
            <a:r>
              <a:rPr lang="en-US" sz="1800" dirty="0">
                <a:hlinkClick r:id="rId3"/>
              </a:rPr>
              <a:t>  https://github.com/JordanLevy99/ECE_196_Intro_to_ML</a:t>
            </a: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Demo – NBA Win Classification</a:t>
            </a:r>
          </a:p>
        </p:txBody>
      </p:sp>
      <p:sp>
        <p:nvSpPr>
          <p:cNvPr id="9" name="Slide Number Placeholder 8"/>
          <p:cNvSpPr>
            <a:spLocks noGrp="1"/>
          </p:cNvSpPr>
          <p:nvPr>
            <p:ph type="sldNum" sz="quarter" idx="12"/>
          </p:nvPr>
        </p:nvSpPr>
        <p:spPr/>
        <p:txBody>
          <a:bodyPr/>
          <a:lstStyle/>
          <a:p>
            <a:fld id="{8E981E13-E869-9B48-B573-864811240C1F}" type="slidenum">
              <a:rPr lang="en-US" smtClean="0"/>
              <a:t>52</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857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marL="0" indent="0">
              <a:buNone/>
            </a:pPr>
            <a:r>
              <a:rPr lang="en-US" sz="1800" u="sng" dirty="0">
                <a:latin typeface="Dotum" panose="020B0600000101010101" pitchFamily="34" charset="-127"/>
                <a:ea typeface="Dotum" panose="020B0600000101010101" pitchFamily="34" charset="-127"/>
              </a:rPr>
              <a:t>Machine Learning is Data Centric</a:t>
            </a:r>
          </a:p>
          <a:p>
            <a:r>
              <a:rPr lang="en-US" sz="1800" dirty="0">
                <a:latin typeface="Dotum" panose="020B0600000101010101" pitchFamily="34" charset="-127"/>
                <a:ea typeface="Dotum" panose="020B0600000101010101" pitchFamily="34" charset="-127"/>
              </a:rPr>
              <a:t>Computers are good at Computing, more high-quality data usually results in higher accuracy</a:t>
            </a:r>
          </a:p>
          <a:p>
            <a:r>
              <a:rPr lang="en-US" sz="1800" dirty="0">
                <a:latin typeface="Dotum" panose="020B0600000101010101" pitchFamily="34" charset="-127"/>
                <a:ea typeface="Dotum" panose="020B0600000101010101" pitchFamily="34" charset="-127"/>
              </a:rPr>
              <a:t>Garbage In - Garbage Out</a:t>
            </a:r>
          </a:p>
          <a:p>
            <a:r>
              <a:rPr lang="en-US" sz="1800" dirty="0">
                <a:latin typeface="Dotum" panose="020B0600000101010101" pitchFamily="34" charset="-127"/>
                <a:ea typeface="Dotum" panose="020B0600000101010101" pitchFamily="34" charset="-127"/>
              </a:rPr>
              <a:t>Algorithms are important, but data is more important, your model can only be as good as your data.</a:t>
            </a:r>
          </a:p>
          <a:p>
            <a:pPr marL="457189" lvl="1" indent="0">
              <a:buNone/>
            </a:pPr>
            <a:endParaRPr lang="en-US" sz="1400"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Overfitting</a:t>
            </a:r>
            <a:endParaRPr lang="en-US" sz="1800" dirty="0">
              <a:latin typeface="Dotum" panose="020B0600000101010101" pitchFamily="34" charset="-127"/>
              <a:ea typeface="Dotum" panose="020B0600000101010101" pitchFamily="34" charset="-127"/>
            </a:endParaRPr>
          </a:p>
          <a:p>
            <a:r>
              <a:rPr lang="en-US" sz="1800" dirty="0">
                <a:latin typeface="Dotum" panose="020B0600000101010101" pitchFamily="34" charset="-127"/>
                <a:ea typeface="Dotum" panose="020B0600000101010101" pitchFamily="34" charset="-127"/>
              </a:rPr>
              <a:t>A big issue in Machine Learning, making your model too complex to where it does</a:t>
            </a:r>
          </a:p>
          <a:p>
            <a:pPr marL="0" indent="0">
              <a:buNone/>
            </a:pPr>
            <a:r>
              <a:rPr lang="en-US" sz="1800" dirty="0">
                <a:latin typeface="Dotum" panose="020B0600000101010101" pitchFamily="34" charset="-127"/>
                <a:ea typeface="Dotum" panose="020B0600000101010101" pitchFamily="34" charset="-127"/>
              </a:rPr>
              <a:t>   not generalize to unseen data</a:t>
            </a:r>
          </a:p>
          <a:p>
            <a:pPr marL="0" indent="0">
              <a:buNone/>
            </a:pPr>
            <a:endParaRPr lang="en-US" sz="1800"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Data Ethics</a:t>
            </a:r>
          </a:p>
          <a:p>
            <a:r>
              <a:rPr lang="en-US" sz="1800" dirty="0">
                <a:latin typeface="Dotum" panose="020B0600000101010101" pitchFamily="34" charset="-127"/>
                <a:ea typeface="Dotum" panose="020B0600000101010101" pitchFamily="34" charset="-127"/>
              </a:rPr>
              <a:t>Check </a:t>
            </a:r>
            <a:r>
              <a:rPr lang="en-US" sz="1800" dirty="0" err="1">
                <a:latin typeface="Dotum" panose="020B0600000101010101" pitchFamily="34" charset="-127"/>
                <a:ea typeface="Dotum" panose="020B0600000101010101" pitchFamily="34" charset="-127"/>
              </a:rPr>
              <a:t>robots.txt</a:t>
            </a:r>
            <a:r>
              <a:rPr lang="en-US" sz="1800" dirty="0">
                <a:latin typeface="Dotum" panose="020B0600000101010101" pitchFamily="34" charset="-127"/>
                <a:ea typeface="Dotum" panose="020B0600000101010101" pitchFamily="34" charset="-127"/>
              </a:rPr>
              <a:t> of any website to see their data-scraping policies</a:t>
            </a:r>
          </a:p>
          <a:p>
            <a:r>
              <a:rPr lang="en-US" sz="1800" dirty="0">
                <a:latin typeface="Dotum" panose="020B0600000101010101" pitchFamily="34" charset="-127"/>
                <a:ea typeface="Dotum" panose="020B0600000101010101" pitchFamily="34" charset="-127"/>
              </a:rPr>
              <a:t>Be careful with any personal data</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Conclusion</a:t>
            </a:r>
          </a:p>
        </p:txBody>
      </p:sp>
      <p:sp>
        <p:nvSpPr>
          <p:cNvPr id="9" name="Slide Number Placeholder 8"/>
          <p:cNvSpPr>
            <a:spLocks noGrp="1"/>
          </p:cNvSpPr>
          <p:nvPr>
            <p:ph type="sldNum" sz="quarter" idx="12"/>
          </p:nvPr>
        </p:nvSpPr>
        <p:spPr/>
        <p:txBody>
          <a:bodyPr/>
          <a:lstStyle/>
          <a:p>
            <a:fld id="{8E981E13-E869-9B48-B573-864811240C1F}" type="slidenum">
              <a:rPr lang="en-US" smtClean="0"/>
              <a:t>53</a:t>
            </a:fld>
            <a:endParaRPr lang="en-US" dirty="0"/>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EF5EB36-9801-6D49-8D05-56FA11992EF7}"/>
              </a:ext>
            </a:extLst>
          </p:cNvPr>
          <p:cNvPicPr>
            <a:picLocks noChangeAspect="1"/>
          </p:cNvPicPr>
          <p:nvPr/>
        </p:nvPicPr>
        <p:blipFill>
          <a:blip r:embed="rId3"/>
          <a:stretch>
            <a:fillRect/>
          </a:stretch>
        </p:blipFill>
        <p:spPr>
          <a:xfrm>
            <a:off x="9377064" y="3429000"/>
            <a:ext cx="2375065" cy="2375065"/>
          </a:xfrm>
          <a:prstGeom prst="rect">
            <a:avLst/>
          </a:prstGeom>
        </p:spPr>
      </p:pic>
      <p:sp>
        <p:nvSpPr>
          <p:cNvPr id="7" name="TextBox 6">
            <a:extLst>
              <a:ext uri="{FF2B5EF4-FFF2-40B4-BE49-F238E27FC236}">
                <a16:creationId xmlns:a16="http://schemas.microsoft.com/office/drawing/2014/main" id="{0B60FEC1-6FA3-BD48-AF00-79D83357C24A}"/>
              </a:ext>
            </a:extLst>
          </p:cNvPr>
          <p:cNvSpPr txBox="1"/>
          <p:nvPr/>
        </p:nvSpPr>
        <p:spPr>
          <a:xfrm>
            <a:off x="9377064" y="5791428"/>
            <a:ext cx="6103917" cy="246221"/>
          </a:xfrm>
          <a:prstGeom prst="rect">
            <a:avLst/>
          </a:prstGeom>
          <a:noFill/>
        </p:spPr>
        <p:txBody>
          <a:bodyPr wrap="square" rtlCol="0">
            <a:spAutoFit/>
          </a:bodyPr>
          <a:lstStyle/>
          <a:p>
            <a:r>
              <a:rPr lang="en-US" sz="1000" dirty="0"/>
              <a:t>Source: </a:t>
            </a:r>
            <a:r>
              <a:rPr lang="en-US" sz="1000" dirty="0">
                <a:hlinkClick r:id="rId4"/>
              </a:rPr>
              <a:t>https://en.wikipedia.org/wiki/Overfitting</a:t>
            </a:r>
            <a:endParaRPr lang="en-US" sz="1000" dirty="0"/>
          </a:p>
        </p:txBody>
      </p:sp>
    </p:spTree>
    <p:extLst>
      <p:ext uri="{BB962C8B-B14F-4D97-AF65-F5344CB8AC3E}">
        <p14:creationId xmlns:p14="http://schemas.microsoft.com/office/powerpoint/2010/main" val="291214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a:rPr>
              <a:t>Key Theme: Finding Patterns in Data</a:t>
            </a:r>
            <a:endParaRPr lang="en-US" dirty="0">
              <a:solidFill>
                <a:schemeClr val="bg1"/>
              </a:solidFill>
            </a:endParaRPr>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EE1D082-0922-4E8F-B18D-E78F61C4F4A7}"/>
              </a:ext>
            </a:extLst>
          </p:cNvPr>
          <p:cNvSpPr>
            <a:spLocks noGrp="1"/>
          </p:cNvSpPr>
          <p:nvPr>
            <p:ph idx="1"/>
          </p:nvPr>
        </p:nvSpPr>
        <p:spPr>
          <a:xfrm>
            <a:off x="855920" y="1825625"/>
            <a:ext cx="8389089" cy="4351338"/>
          </a:xfrm>
        </p:spPr>
        <p:txBody>
          <a:bodyPr vert="horz" lIns="91440" tIns="45720" rIns="91440" bIns="45720" rtlCol="0" anchor="t">
            <a:normAutofit/>
          </a:bodyPr>
          <a:lstStyle/>
          <a:p>
            <a:pPr marL="0" indent="0">
              <a:buNone/>
            </a:pPr>
            <a:r>
              <a:rPr lang="en-US" dirty="0">
                <a:cs typeface="Calibri"/>
              </a:rPr>
              <a:t>In Machine Learning, it is important to have structure in your data such that we can find ‘meaningful’ patterns</a:t>
            </a:r>
          </a:p>
          <a:p>
            <a:pPr marL="0" indent="0">
              <a:buNone/>
            </a:pPr>
            <a:endParaRPr lang="en-US" dirty="0">
              <a:cs typeface="Calibri"/>
            </a:endParaRPr>
          </a:p>
          <a:p>
            <a:pPr marL="0" indent="0">
              <a:buNone/>
            </a:pPr>
            <a:r>
              <a:rPr lang="en-US" sz="2000" dirty="0">
                <a:cs typeface="Calibri"/>
              </a:rPr>
              <a:t>Examples:</a:t>
            </a:r>
          </a:p>
          <a:p>
            <a:r>
              <a:rPr lang="en-US" sz="2000" dirty="0">
                <a:cs typeface="Calibri"/>
              </a:rPr>
              <a:t>What is fraud vs what is not fraud?</a:t>
            </a:r>
          </a:p>
          <a:p>
            <a:r>
              <a:rPr lang="en-US" sz="2000" dirty="0">
                <a:cs typeface="Calibri"/>
              </a:rPr>
              <a:t>Looking at a CT scan: Cancer vs not cancer</a:t>
            </a:r>
          </a:p>
          <a:p>
            <a:r>
              <a:rPr lang="en-US" sz="2000" dirty="0">
                <a:cs typeface="Calibri"/>
              </a:rPr>
              <a:t>What do people search for?</a:t>
            </a:r>
          </a:p>
          <a:p>
            <a:r>
              <a:rPr lang="en-US" sz="2000" dirty="0">
                <a:cs typeface="Calibri"/>
              </a:rPr>
              <a:t>What will a company’s stock price be?</a:t>
            </a:r>
          </a:p>
          <a:p>
            <a:r>
              <a:rPr lang="en-US" sz="2000" dirty="0">
                <a:cs typeface="Calibri"/>
              </a:rPr>
              <a:t>How will a sports player perform?</a:t>
            </a:r>
          </a:p>
          <a:p>
            <a:endParaRPr lang="en-US" sz="2000" dirty="0">
              <a:cs typeface="Calibri"/>
            </a:endParaRPr>
          </a:p>
          <a:p>
            <a:endParaRPr lang="en-US" sz="2000" dirty="0">
              <a:cs typeface="Calibri"/>
            </a:endParaRPr>
          </a:p>
        </p:txBody>
      </p:sp>
      <p:pic>
        <p:nvPicPr>
          <p:cNvPr id="1026" name="Picture 2" descr="Using Excel and Benford's Law to detect fraud - Journal of Accountancy">
            <a:extLst>
              <a:ext uri="{FF2B5EF4-FFF2-40B4-BE49-F238E27FC236}">
                <a16:creationId xmlns:a16="http://schemas.microsoft.com/office/drawing/2014/main" id="{2281A6E9-791D-4DEA-8639-7FA753C9B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1562" y="3031779"/>
            <a:ext cx="3016060" cy="3503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68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u="sng" dirty="0">
                <a:latin typeface="Dotum" panose="020B0600000101010101" pitchFamily="34" charset="-127"/>
                <a:ea typeface="Dotum" panose="020B0600000101010101" pitchFamily="34" charset="-127"/>
              </a:rPr>
              <a:t>Supervised Learning</a:t>
            </a:r>
          </a:p>
          <a:p>
            <a:pPr lvl="1"/>
            <a:r>
              <a:rPr lang="en-US" sz="1400" dirty="0">
                <a:latin typeface="Dotum" panose="020B0600000101010101" pitchFamily="34" charset="-127"/>
                <a:ea typeface="Dotum" panose="020B0600000101010101" pitchFamily="34" charset="-127"/>
              </a:rPr>
              <a:t>Labelled Data</a:t>
            </a:r>
          </a:p>
          <a:p>
            <a:pPr lvl="1"/>
            <a:r>
              <a:rPr lang="en-US" sz="1400" dirty="0">
                <a:latin typeface="Dotum" panose="020B0600000101010101" pitchFamily="34" charset="-127"/>
                <a:ea typeface="Dotum" panose="020B0600000101010101" pitchFamily="34" charset="-127"/>
              </a:rPr>
              <a:t>Clear input and output defined</a:t>
            </a:r>
          </a:p>
          <a:p>
            <a:pPr lvl="1"/>
            <a:r>
              <a:rPr lang="en-US" sz="1400" dirty="0">
                <a:latin typeface="Dotum" panose="020B0600000101010101" pitchFamily="34" charset="-127"/>
                <a:ea typeface="Dotum" panose="020B0600000101010101" pitchFamily="34" charset="-127"/>
              </a:rPr>
              <a:t>Can make concrete predictions</a:t>
            </a:r>
          </a:p>
          <a:p>
            <a:pPr lvl="1"/>
            <a:r>
              <a:rPr lang="en-US" sz="1400" dirty="0">
                <a:latin typeface="Dotum" panose="020B0600000101010101" pitchFamily="34" charset="-127"/>
                <a:ea typeface="Dotum" panose="020B0600000101010101" pitchFamily="34" charset="-127"/>
              </a:rPr>
              <a:t>Example: Classifying handwritten digits with labels</a:t>
            </a:r>
          </a:p>
          <a:p>
            <a:endParaRPr lang="en-US" sz="1800" u="sng" dirty="0">
              <a:latin typeface="Dotum" panose="020B0600000101010101" pitchFamily="34" charset="-127"/>
              <a:ea typeface="Dotum" panose="020B0600000101010101" pitchFamily="34" charset="-127"/>
            </a:endParaRPr>
          </a:p>
          <a:p>
            <a:r>
              <a:rPr lang="en-US" sz="1800" u="sng" dirty="0">
                <a:latin typeface="Dotum" panose="020B0600000101010101" pitchFamily="34" charset="-127"/>
                <a:ea typeface="Dotum" panose="020B0600000101010101" pitchFamily="34" charset="-127"/>
              </a:rPr>
              <a:t>Unsupervised Learning</a:t>
            </a:r>
            <a:endParaRPr lang="en-US" sz="1800" dirty="0">
              <a:latin typeface="Dotum" panose="020B0600000101010101" pitchFamily="34" charset="-127"/>
              <a:ea typeface="Dotum" panose="020B0600000101010101" pitchFamily="34" charset="-127"/>
            </a:endParaRPr>
          </a:p>
          <a:p>
            <a:pPr lvl="1"/>
            <a:r>
              <a:rPr lang="en-US" sz="1400" dirty="0">
                <a:latin typeface="Dotum" panose="020B0600000101010101" pitchFamily="34" charset="-127"/>
                <a:ea typeface="Dotum" panose="020B0600000101010101" pitchFamily="34" charset="-127"/>
              </a:rPr>
              <a:t>No label is given</a:t>
            </a:r>
          </a:p>
          <a:p>
            <a:pPr lvl="1"/>
            <a:r>
              <a:rPr lang="en-US" sz="1400" dirty="0">
                <a:latin typeface="Dotum" panose="020B0600000101010101" pitchFamily="34" charset="-127"/>
                <a:ea typeface="Dotum" panose="020B0600000101010101" pitchFamily="34" charset="-127"/>
              </a:rPr>
              <a:t>ML algorithm finds patterns in data that we may not see</a:t>
            </a:r>
          </a:p>
          <a:p>
            <a:pPr lvl="1"/>
            <a:r>
              <a:rPr lang="en-US" sz="1400" dirty="0">
                <a:latin typeface="Dotum" panose="020B0600000101010101" pitchFamily="34" charset="-127"/>
                <a:ea typeface="Dotum" panose="020B0600000101010101" pitchFamily="34" charset="-127"/>
              </a:rPr>
              <a:t>No concrete predictive task given</a:t>
            </a:r>
          </a:p>
          <a:p>
            <a:pPr lvl="1"/>
            <a:r>
              <a:rPr lang="en-US" sz="1400" dirty="0">
                <a:latin typeface="Dotum" panose="020B0600000101010101" pitchFamily="34" charset="-127"/>
                <a:ea typeface="Dotum" panose="020B0600000101010101" pitchFamily="34" charset="-127"/>
              </a:rPr>
              <a:t>Typically applied in clustering</a:t>
            </a:r>
          </a:p>
          <a:p>
            <a:pPr lvl="1"/>
            <a:r>
              <a:rPr lang="en-US" sz="1400" dirty="0">
                <a:latin typeface="Dotum" panose="020B0600000101010101" pitchFamily="34" charset="-127"/>
                <a:ea typeface="Dotum" panose="020B0600000101010101" pitchFamily="34" charset="-127"/>
              </a:rPr>
              <a:t>Example: Classifying handwritten digits with </a:t>
            </a:r>
            <a:r>
              <a:rPr lang="en-US" sz="1400" i="1" dirty="0">
                <a:latin typeface="Dotum" panose="020B0600000101010101" pitchFamily="34" charset="-127"/>
                <a:ea typeface="Dotum" panose="020B0600000101010101" pitchFamily="34" charset="-127"/>
              </a:rPr>
              <a:t>no</a:t>
            </a:r>
            <a:r>
              <a:rPr lang="en-US" sz="1400" dirty="0">
                <a:latin typeface="Dotum" panose="020B0600000101010101" pitchFamily="34" charset="-127"/>
                <a:ea typeface="Dotum" panose="020B0600000101010101" pitchFamily="34" charset="-127"/>
              </a:rPr>
              <a:t> labels.</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Types of Learning</a:t>
            </a:r>
          </a:p>
        </p:txBody>
      </p:sp>
      <p:sp>
        <p:nvSpPr>
          <p:cNvPr id="9" name="Slide Number Placeholder 8"/>
          <p:cNvSpPr>
            <a:spLocks noGrp="1"/>
          </p:cNvSpPr>
          <p:nvPr>
            <p:ph type="sldNum" sz="quarter" idx="12"/>
          </p:nvPr>
        </p:nvSpPr>
        <p:spPr/>
        <p:txBody>
          <a:bodyPr/>
          <a:lstStyle/>
          <a:p>
            <a:fld id="{8E981E13-E869-9B48-B573-864811240C1F}" type="slidenum">
              <a:rPr lang="en-US" smtClean="0"/>
              <a:t>7</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drawing&#10;&#10;Description automatically generated">
            <a:extLst>
              <a:ext uri="{FF2B5EF4-FFF2-40B4-BE49-F238E27FC236}">
                <a16:creationId xmlns:a16="http://schemas.microsoft.com/office/drawing/2014/main" id="{6270A7C4-BB18-B44A-9D22-A4B1B0A73258}"/>
              </a:ext>
            </a:extLst>
          </p:cNvPr>
          <p:cNvPicPr>
            <a:picLocks noChangeAspect="1"/>
          </p:cNvPicPr>
          <p:nvPr/>
        </p:nvPicPr>
        <p:blipFill rotWithShape="1">
          <a:blip r:embed="rId3"/>
          <a:srcRect l="9307"/>
          <a:stretch/>
        </p:blipFill>
        <p:spPr>
          <a:xfrm>
            <a:off x="5854889" y="2418844"/>
            <a:ext cx="5897239" cy="2476500"/>
          </a:xfrm>
          <a:prstGeom prst="rect">
            <a:avLst/>
          </a:prstGeom>
        </p:spPr>
      </p:pic>
      <p:sp>
        <p:nvSpPr>
          <p:cNvPr id="10" name="TextBox 9">
            <a:extLst>
              <a:ext uri="{FF2B5EF4-FFF2-40B4-BE49-F238E27FC236}">
                <a16:creationId xmlns:a16="http://schemas.microsoft.com/office/drawing/2014/main" id="{F9EB2244-BC50-9448-9445-024670CA115C}"/>
              </a:ext>
            </a:extLst>
          </p:cNvPr>
          <p:cNvSpPr txBox="1"/>
          <p:nvPr/>
        </p:nvSpPr>
        <p:spPr>
          <a:xfrm>
            <a:off x="5467558" y="2264393"/>
            <a:ext cx="5440913" cy="369332"/>
          </a:xfrm>
          <a:prstGeom prst="rect">
            <a:avLst/>
          </a:prstGeom>
          <a:noFill/>
        </p:spPr>
        <p:txBody>
          <a:bodyPr wrap="none" rtlCol="0">
            <a:spAutoFit/>
          </a:bodyPr>
          <a:lstStyle/>
          <a:p>
            <a:r>
              <a:rPr lang="en-US" dirty="0"/>
              <a:t>Labels:    8                  8                 1                   5                  1</a:t>
            </a:r>
          </a:p>
        </p:txBody>
      </p:sp>
      <p:sp>
        <p:nvSpPr>
          <p:cNvPr id="13" name="TextBox 12">
            <a:extLst>
              <a:ext uri="{FF2B5EF4-FFF2-40B4-BE49-F238E27FC236}">
                <a16:creationId xmlns:a16="http://schemas.microsoft.com/office/drawing/2014/main" id="{331DA868-7A32-D442-937C-86F763965CBB}"/>
              </a:ext>
            </a:extLst>
          </p:cNvPr>
          <p:cNvSpPr txBox="1"/>
          <p:nvPr/>
        </p:nvSpPr>
        <p:spPr>
          <a:xfrm>
            <a:off x="5467557" y="4710678"/>
            <a:ext cx="5440913" cy="369332"/>
          </a:xfrm>
          <a:prstGeom prst="rect">
            <a:avLst/>
          </a:prstGeom>
          <a:noFill/>
        </p:spPr>
        <p:txBody>
          <a:bodyPr wrap="none" rtlCol="0">
            <a:spAutoFit/>
          </a:bodyPr>
          <a:lstStyle/>
          <a:p>
            <a:r>
              <a:rPr lang="en-US" dirty="0"/>
              <a:t>Labels:    4                  4                 7                   4                 9</a:t>
            </a:r>
          </a:p>
        </p:txBody>
      </p:sp>
      <p:sp>
        <p:nvSpPr>
          <p:cNvPr id="11" name="TextBox 10">
            <a:extLst>
              <a:ext uri="{FF2B5EF4-FFF2-40B4-BE49-F238E27FC236}">
                <a16:creationId xmlns:a16="http://schemas.microsoft.com/office/drawing/2014/main" id="{448F6515-4D9D-BC41-83B6-EC730FDCACF6}"/>
              </a:ext>
            </a:extLst>
          </p:cNvPr>
          <p:cNvSpPr txBox="1"/>
          <p:nvPr/>
        </p:nvSpPr>
        <p:spPr>
          <a:xfrm>
            <a:off x="1388730" y="5624795"/>
            <a:ext cx="4466159" cy="369332"/>
          </a:xfrm>
          <a:prstGeom prst="rect">
            <a:avLst/>
          </a:prstGeom>
          <a:noFill/>
        </p:spPr>
        <p:txBody>
          <a:bodyPr wrap="none" rtlCol="0">
            <a:spAutoFit/>
          </a:bodyPr>
          <a:lstStyle/>
          <a:p>
            <a:r>
              <a:rPr lang="en-US" dirty="0"/>
              <a:t>What is the input and output in our example?</a:t>
            </a:r>
          </a:p>
        </p:txBody>
      </p:sp>
      <p:sp>
        <p:nvSpPr>
          <p:cNvPr id="15" name="TextBox 14">
            <a:extLst>
              <a:ext uri="{FF2B5EF4-FFF2-40B4-BE49-F238E27FC236}">
                <a16:creationId xmlns:a16="http://schemas.microsoft.com/office/drawing/2014/main" id="{9719712B-5EE9-8841-9827-4C75D4BD47D9}"/>
              </a:ext>
            </a:extLst>
          </p:cNvPr>
          <p:cNvSpPr txBox="1"/>
          <p:nvPr/>
        </p:nvSpPr>
        <p:spPr>
          <a:xfrm>
            <a:off x="1736569" y="5987020"/>
            <a:ext cx="4072012" cy="369332"/>
          </a:xfrm>
          <a:prstGeom prst="rect">
            <a:avLst/>
          </a:prstGeom>
          <a:noFill/>
        </p:spPr>
        <p:txBody>
          <a:bodyPr wrap="none" rtlCol="0">
            <a:spAutoFit/>
          </a:bodyPr>
          <a:lstStyle/>
          <a:p>
            <a:r>
              <a:rPr lang="en-US" dirty="0"/>
              <a:t>How is this represented in the computer?</a:t>
            </a:r>
          </a:p>
        </p:txBody>
      </p:sp>
    </p:spTree>
    <p:extLst>
      <p:ext uri="{BB962C8B-B14F-4D97-AF65-F5344CB8AC3E}">
        <p14:creationId xmlns:p14="http://schemas.microsoft.com/office/powerpoint/2010/main" val="376947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Unsupervised Learning: Clustering</a:t>
            </a:r>
          </a:p>
        </p:txBody>
      </p:sp>
      <p:sp>
        <p:nvSpPr>
          <p:cNvPr id="9" name="Slide Number Placeholder 8"/>
          <p:cNvSpPr>
            <a:spLocks noGrp="1"/>
          </p:cNvSpPr>
          <p:nvPr>
            <p:ph type="sldNum" sz="quarter" idx="12"/>
          </p:nvPr>
        </p:nvSpPr>
        <p:spPr/>
        <p:txBody>
          <a:bodyPr/>
          <a:lstStyle/>
          <a:p>
            <a:fld id="{8E981E13-E869-9B48-B573-864811240C1F}" type="slidenum">
              <a:rPr lang="en-US" smtClean="0"/>
              <a:t>8</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3">
            <a:extLst>
              <a:ext uri="{FF2B5EF4-FFF2-40B4-BE49-F238E27FC236}">
                <a16:creationId xmlns:a16="http://schemas.microsoft.com/office/drawing/2014/main" id="{05B6AC55-34D5-204F-AA0E-88D1468A8546}"/>
              </a:ext>
            </a:extLst>
          </p:cNvPr>
          <p:cNvSpPr>
            <a:spLocks noGrp="1"/>
          </p:cNvSpPr>
          <p:nvPr>
            <p:ph idx="1"/>
          </p:nvPr>
        </p:nvSpPr>
        <p:spPr>
          <a:xfrm>
            <a:off x="231077" y="5265363"/>
            <a:ext cx="11853728" cy="1170766"/>
          </a:xfrm>
        </p:spPr>
        <p:txBody>
          <a:bodyPr>
            <a:noAutofit/>
          </a:bodyPr>
          <a:lstStyle/>
          <a:p>
            <a:pPr algn="just"/>
            <a:r>
              <a:rPr lang="en-US" sz="2200" b="1" dirty="0">
                <a:latin typeface="Dotum" panose="020B0600000101010101" pitchFamily="34" charset="-127"/>
                <a:ea typeface="Dotum" panose="020B0600000101010101" pitchFamily="34" charset="-127"/>
              </a:rPr>
              <a:t>Clustering</a:t>
            </a:r>
            <a:r>
              <a:rPr lang="en-US" sz="2200" dirty="0">
                <a:latin typeface="Dotum" panose="020B0600000101010101" pitchFamily="34" charset="-127"/>
                <a:ea typeface="Dotum" panose="020B0600000101010101" pitchFamily="34" charset="-127"/>
              </a:rPr>
              <a:t>: algorithms detect groups from common features</a:t>
            </a:r>
          </a:p>
          <a:p>
            <a:pPr algn="just"/>
            <a:r>
              <a:rPr lang="en-US" sz="2200" dirty="0">
                <a:latin typeface="Dotum" panose="020B0600000101010101" pitchFamily="34" charset="-127"/>
                <a:ea typeface="Dotum" panose="020B0600000101010101" pitchFamily="34" charset="-127"/>
              </a:rPr>
              <a:t>Very common in data mining, pattern recognition, and image analysis </a:t>
            </a:r>
          </a:p>
        </p:txBody>
      </p:sp>
      <p:pic>
        <p:nvPicPr>
          <p:cNvPr id="4" name="Picture 3">
            <a:extLst>
              <a:ext uri="{FF2B5EF4-FFF2-40B4-BE49-F238E27FC236}">
                <a16:creationId xmlns:a16="http://schemas.microsoft.com/office/drawing/2014/main" id="{EA3B9D54-38F5-2848-894F-D5C498BBCE27}"/>
              </a:ext>
            </a:extLst>
          </p:cNvPr>
          <p:cNvPicPr>
            <a:picLocks noChangeAspect="1"/>
          </p:cNvPicPr>
          <p:nvPr/>
        </p:nvPicPr>
        <p:blipFill>
          <a:blip r:embed="rId2"/>
          <a:stretch>
            <a:fillRect/>
          </a:stretch>
        </p:blipFill>
        <p:spPr>
          <a:xfrm>
            <a:off x="0" y="2325408"/>
            <a:ext cx="5523028" cy="2461745"/>
          </a:xfrm>
          <a:prstGeom prst="rect">
            <a:avLst/>
          </a:prstGeom>
        </p:spPr>
      </p:pic>
      <p:pic>
        <p:nvPicPr>
          <p:cNvPr id="7" name="Picture 6">
            <a:extLst>
              <a:ext uri="{FF2B5EF4-FFF2-40B4-BE49-F238E27FC236}">
                <a16:creationId xmlns:a16="http://schemas.microsoft.com/office/drawing/2014/main" id="{907D13A3-A713-8E45-8701-9297B1A3D0C7}"/>
              </a:ext>
            </a:extLst>
          </p:cNvPr>
          <p:cNvPicPr>
            <a:picLocks noChangeAspect="1"/>
          </p:cNvPicPr>
          <p:nvPr/>
        </p:nvPicPr>
        <p:blipFill>
          <a:blip r:embed="rId3"/>
          <a:stretch>
            <a:fillRect/>
          </a:stretch>
        </p:blipFill>
        <p:spPr>
          <a:xfrm>
            <a:off x="5424014" y="2042625"/>
            <a:ext cx="6660791" cy="3019283"/>
          </a:xfrm>
          <a:prstGeom prst="rect">
            <a:avLst/>
          </a:prstGeom>
        </p:spPr>
      </p:pic>
      <p:sp>
        <p:nvSpPr>
          <p:cNvPr id="3" name="TextBox 2">
            <a:extLst>
              <a:ext uri="{FF2B5EF4-FFF2-40B4-BE49-F238E27FC236}">
                <a16:creationId xmlns:a16="http://schemas.microsoft.com/office/drawing/2014/main" id="{8E858F80-7F3B-4140-8283-7C9AB351A4C9}"/>
              </a:ext>
            </a:extLst>
          </p:cNvPr>
          <p:cNvSpPr txBox="1"/>
          <p:nvPr/>
        </p:nvSpPr>
        <p:spPr>
          <a:xfrm>
            <a:off x="4767977" y="6611779"/>
            <a:ext cx="2779928" cy="246221"/>
          </a:xfrm>
          <a:prstGeom prst="rect">
            <a:avLst/>
          </a:prstGeom>
          <a:noFill/>
        </p:spPr>
        <p:txBody>
          <a:bodyPr wrap="none" rtlCol="0">
            <a:spAutoFit/>
          </a:bodyPr>
          <a:lstStyle/>
          <a:p>
            <a:r>
              <a:rPr lang="en-US" sz="1000" dirty="0"/>
              <a:t>Source: Phuong Truong Machine Learning Lecture</a:t>
            </a:r>
          </a:p>
        </p:txBody>
      </p:sp>
    </p:spTree>
    <p:extLst>
      <p:ext uri="{BB962C8B-B14F-4D97-AF65-F5344CB8AC3E}">
        <p14:creationId xmlns:p14="http://schemas.microsoft.com/office/powerpoint/2010/main" val="3567375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Training Data: Input and output given.  Used to build model.</a:t>
            </a:r>
          </a:p>
          <a:p>
            <a:r>
              <a:rPr lang="en-US" sz="1800" dirty="0">
                <a:latin typeface="Dotum" panose="020B0600000101010101" pitchFamily="34" charset="-127"/>
                <a:ea typeface="Dotum" panose="020B0600000101010101" pitchFamily="34" charset="-127"/>
              </a:rPr>
              <a:t>Testing Data: Input is given, output is held out.  Used to test performance of model.</a:t>
            </a:r>
          </a:p>
          <a:p>
            <a:r>
              <a:rPr lang="en-US" sz="1800" dirty="0">
                <a:latin typeface="Dotum" panose="020B0600000101010101" pitchFamily="34" charset="-127"/>
                <a:ea typeface="Dotum" panose="020B0600000101010101" pitchFamily="34" charset="-127"/>
              </a:rPr>
              <a:t>Validation Data: Used to prevent overfitting, functionally similar to testing data.</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Training and Testing Data</a:t>
            </a:r>
          </a:p>
        </p:txBody>
      </p:sp>
      <p:sp>
        <p:nvSpPr>
          <p:cNvPr id="9" name="Slide Number Placeholder 8"/>
          <p:cNvSpPr>
            <a:spLocks noGrp="1"/>
          </p:cNvSpPr>
          <p:nvPr>
            <p:ph type="sldNum" sz="quarter" idx="12"/>
          </p:nvPr>
        </p:nvSpPr>
        <p:spPr/>
        <p:txBody>
          <a:bodyPr/>
          <a:lstStyle/>
          <a:p>
            <a:fld id="{8E981E13-E869-9B48-B573-864811240C1F}" type="slidenum">
              <a:rPr lang="en-US" smtClean="0"/>
              <a:t>9</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52B3B45-5D2E-B348-83B6-EDBBCD40325F}"/>
              </a:ext>
            </a:extLst>
          </p:cNvPr>
          <p:cNvPicPr>
            <a:picLocks noChangeAspect="1"/>
          </p:cNvPicPr>
          <p:nvPr/>
        </p:nvPicPr>
        <p:blipFill>
          <a:blip r:embed="rId3"/>
          <a:stretch>
            <a:fillRect/>
          </a:stretch>
        </p:blipFill>
        <p:spPr>
          <a:xfrm>
            <a:off x="2247254" y="2927926"/>
            <a:ext cx="5961681" cy="3211450"/>
          </a:xfrm>
          <a:prstGeom prst="rect">
            <a:avLst/>
          </a:prstGeom>
        </p:spPr>
      </p:pic>
      <p:sp>
        <p:nvSpPr>
          <p:cNvPr id="6" name="TextBox 5">
            <a:extLst>
              <a:ext uri="{FF2B5EF4-FFF2-40B4-BE49-F238E27FC236}">
                <a16:creationId xmlns:a16="http://schemas.microsoft.com/office/drawing/2014/main" id="{A1487F72-8552-D646-B322-18F4A6FAC635}"/>
              </a:ext>
            </a:extLst>
          </p:cNvPr>
          <p:cNvSpPr txBox="1"/>
          <p:nvPr/>
        </p:nvSpPr>
        <p:spPr>
          <a:xfrm>
            <a:off x="1949267" y="6292691"/>
            <a:ext cx="6965368" cy="246221"/>
          </a:xfrm>
          <a:prstGeom prst="rect">
            <a:avLst/>
          </a:prstGeom>
          <a:noFill/>
        </p:spPr>
        <p:txBody>
          <a:bodyPr wrap="none" rtlCol="0">
            <a:spAutoFit/>
          </a:bodyPr>
          <a:lstStyle/>
          <a:p>
            <a:r>
              <a:rPr lang="en-US" sz="1000" dirty="0"/>
              <a:t>Source: </a:t>
            </a:r>
            <a:r>
              <a:rPr lang="en-US" sz="1000" dirty="0">
                <a:hlinkClick r:id="rId4"/>
              </a:rPr>
              <a:t>https://datascience.stackexchange.com/questions/61467/clarification-on-train-test-and-val-and-how-to-use-implement-it</a:t>
            </a:r>
            <a:endParaRPr lang="en-US" sz="1000" dirty="0"/>
          </a:p>
        </p:txBody>
      </p:sp>
    </p:spTree>
    <p:extLst>
      <p:ext uri="{BB962C8B-B14F-4D97-AF65-F5344CB8AC3E}">
        <p14:creationId xmlns:p14="http://schemas.microsoft.com/office/powerpoint/2010/main" val="94861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4115</TotalTime>
  <Words>4341</Words>
  <Application>Microsoft Office PowerPoint</Application>
  <PresentationFormat>Widescreen</PresentationFormat>
  <Paragraphs>764</Paragraphs>
  <Slides>53</Slides>
  <Notes>41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Dotum</vt:lpstr>
      <vt:lpstr>Arial</vt:lpstr>
      <vt:lpstr>Calibri</vt:lpstr>
      <vt:lpstr>Calibri Light</vt:lpstr>
      <vt:lpstr>Cambria Math</vt:lpstr>
      <vt:lpstr>Eurostile</vt:lpstr>
      <vt:lpstr>Office Theme</vt:lpstr>
      <vt:lpstr>Intro to Machine Learning</vt:lpstr>
      <vt:lpstr>Learning Objectives</vt:lpstr>
      <vt:lpstr>What is Machine Learning?</vt:lpstr>
      <vt:lpstr>What is Machine Learning?</vt:lpstr>
      <vt:lpstr>Example: Object Recognition</vt:lpstr>
      <vt:lpstr>Key Theme: Finding Patterns in Data</vt:lpstr>
      <vt:lpstr>Types of Learning</vt:lpstr>
      <vt:lpstr>Unsupervised Learning: Clustering</vt:lpstr>
      <vt:lpstr>Training and Testing Data</vt:lpstr>
      <vt:lpstr>Learning Objectives</vt:lpstr>
      <vt:lpstr>Regression and Classification</vt:lpstr>
      <vt:lpstr>Classification</vt:lpstr>
      <vt:lpstr>k-Nearest Neighbors</vt:lpstr>
      <vt:lpstr>k-Nearest Neighbors (Cont.)</vt:lpstr>
      <vt:lpstr>Learning Objectives</vt:lpstr>
      <vt:lpstr>Dimensionality Reduction</vt:lpstr>
      <vt:lpstr>Learning Objectives</vt:lpstr>
      <vt:lpstr>Linear Model</vt:lpstr>
      <vt:lpstr>Learning Objectives</vt:lpstr>
      <vt:lpstr>Loss Function</vt:lpstr>
      <vt:lpstr>Loss Function (Cont.)</vt:lpstr>
      <vt:lpstr>Learning Objectives</vt:lpstr>
      <vt:lpstr>Learning Algorithm</vt:lpstr>
      <vt:lpstr>Learning Algorithm: Gradient Descent</vt:lpstr>
      <vt:lpstr>Stochastic Gradient Descent (SGD)</vt:lpstr>
      <vt:lpstr>Learning Objectives</vt:lpstr>
      <vt:lpstr>Linear Regression</vt:lpstr>
      <vt:lpstr>Learning Objectives</vt:lpstr>
      <vt:lpstr>Logistic Regression</vt:lpstr>
      <vt:lpstr>Support Vector Machine</vt:lpstr>
      <vt:lpstr>SVM vs Logistic Regression</vt:lpstr>
      <vt:lpstr>Learning Objectives</vt:lpstr>
      <vt:lpstr>Decision Trees</vt:lpstr>
      <vt:lpstr>Decision Trees (Cont.)</vt:lpstr>
      <vt:lpstr>PowerPoint Presentation</vt:lpstr>
      <vt:lpstr>Random Forest</vt:lpstr>
      <vt:lpstr>Resources</vt:lpstr>
      <vt:lpstr>kNN Demo</vt:lpstr>
      <vt:lpstr>Intro to Machine Learning</vt:lpstr>
      <vt:lpstr>Recap</vt:lpstr>
      <vt:lpstr>Learning Objectives</vt:lpstr>
      <vt:lpstr>Data Collection</vt:lpstr>
      <vt:lpstr>BeautifulSoup</vt:lpstr>
      <vt:lpstr>Learning Objectives</vt:lpstr>
      <vt:lpstr>Exploratory Data Analysis (EDA)</vt:lpstr>
      <vt:lpstr>Data Cleaning</vt:lpstr>
      <vt:lpstr>Feature Extraction and Engineering</vt:lpstr>
      <vt:lpstr>Learning Objectives</vt:lpstr>
      <vt:lpstr>Model Selection</vt:lpstr>
      <vt:lpstr>Model Performance</vt:lpstr>
      <vt:lpstr>Hyperparameter Tuning</vt:lpstr>
      <vt:lpstr>Demo – NBA Win Classification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Machine Learning</dc:title>
  <dc:creator>Jordan D Levy</dc:creator>
  <cp:lastModifiedBy>Jordan D Levy</cp:lastModifiedBy>
  <cp:revision>111</cp:revision>
  <dcterms:created xsi:type="dcterms:W3CDTF">2020-04-11T19:59:05Z</dcterms:created>
  <dcterms:modified xsi:type="dcterms:W3CDTF">2020-10-14T21:54:14Z</dcterms:modified>
</cp:coreProperties>
</file>